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31"/>
  </p:notesMasterIdLst>
  <p:sldIdLst>
    <p:sldId id="256" r:id="rId2"/>
    <p:sldId id="287" r:id="rId3"/>
    <p:sldId id="285" r:id="rId4"/>
    <p:sldId id="263" r:id="rId5"/>
    <p:sldId id="264" r:id="rId6"/>
    <p:sldId id="265" r:id="rId7"/>
    <p:sldId id="266" r:id="rId8"/>
    <p:sldId id="267" r:id="rId9"/>
    <p:sldId id="268" r:id="rId10"/>
    <p:sldId id="269" r:id="rId11"/>
    <p:sldId id="288" r:id="rId12"/>
    <p:sldId id="270" r:id="rId13"/>
    <p:sldId id="271" r:id="rId14"/>
    <p:sldId id="272" r:id="rId15"/>
    <p:sldId id="273" r:id="rId16"/>
    <p:sldId id="274" r:id="rId17"/>
    <p:sldId id="275" r:id="rId18"/>
    <p:sldId id="276" r:id="rId19"/>
    <p:sldId id="277" r:id="rId20"/>
    <p:sldId id="278" r:id="rId21"/>
    <p:sldId id="279" r:id="rId22"/>
    <p:sldId id="280" r:id="rId23"/>
    <p:sldId id="289" r:id="rId24"/>
    <p:sldId id="292" r:id="rId25"/>
    <p:sldId id="293" r:id="rId26"/>
    <p:sldId id="294" r:id="rId27"/>
    <p:sldId id="290" r:id="rId28"/>
    <p:sldId id="291" r:id="rId29"/>
    <p:sldId id="286" r:id="rId30"/>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6" autoAdjust="0"/>
    <p:restoredTop sz="56063" autoAdjust="0"/>
  </p:normalViewPr>
  <p:slideViewPr>
    <p:cSldViewPr snapToGrid="0">
      <p:cViewPr varScale="1">
        <p:scale>
          <a:sx n="51" d="100"/>
          <a:sy n="51" d="100"/>
        </p:scale>
        <p:origin x="209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A4099-53BF-48BC-B386-A07E14A0D54C}" type="datetimeFigureOut">
              <a:rPr lang="hu-HU" smtClean="0"/>
              <a:t>2016.12.02.</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99746-1C2A-425E-A3BB-BDA9521049ED}" type="slidenum">
              <a:rPr lang="hu-HU" smtClean="0"/>
              <a:t>‹#›</a:t>
            </a:fld>
            <a:endParaRPr lang="hu-HU"/>
          </a:p>
        </p:txBody>
      </p:sp>
    </p:spTree>
    <p:extLst>
      <p:ext uri="{BB962C8B-B14F-4D97-AF65-F5344CB8AC3E}">
        <p14:creationId xmlns:p14="http://schemas.microsoft.com/office/powerpoint/2010/main" val="411742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Employers shall ensure proper conditions for occupational safety and health in observation of the provisions pertaining thereto.</a:t>
            </a:r>
          </a:p>
          <a:p>
            <a:endParaRPr lang="hu-HU" dirty="0"/>
          </a:p>
          <a:p>
            <a:r>
              <a:rPr lang="en-US" dirty="0"/>
              <a:t>Employers shall provide health examination to the employees  at regular intervals during employment. If the health examination of an employee states that night work may be detrimental to the employee's health or that his/her illness is directly related to night work, such employee must be transferred to day work.</a:t>
            </a:r>
            <a:endParaRPr lang="hu-HU" dirty="0"/>
          </a:p>
          <a:p>
            <a:endParaRPr lang="hu-HU" dirty="0"/>
          </a:p>
          <a:p>
            <a:r>
              <a:rPr lang="en-US" dirty="0"/>
              <a:t>Unless otherwise prescribed by law, this Act shall apply to all employment relationships on the basis of which work is performed in the territory of the Republic of Hungary, or performed by an employee of a Hungarian employer who is working abroad or on foreign service assignment.</a:t>
            </a:r>
          </a:p>
          <a:p>
            <a:endParaRPr lang="hu-HU" dirty="0"/>
          </a:p>
          <a:p>
            <a:endParaRPr lang="en-US" dirty="0"/>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3</a:t>
            </a:fld>
            <a:endParaRPr lang="hu-HU"/>
          </a:p>
        </p:txBody>
      </p:sp>
    </p:spTree>
    <p:extLst>
      <p:ext uri="{BB962C8B-B14F-4D97-AF65-F5344CB8AC3E}">
        <p14:creationId xmlns:p14="http://schemas.microsoft.com/office/powerpoint/2010/main" val="132855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lvl="0" algn="l" hangingPunct="1">
              <a:tabLst>
                <a:tab pos="216000" algn="l"/>
              </a:tabLst>
            </a:pPr>
            <a:r>
              <a:rPr lang="hu-HU" sz="1200" dirty="0">
                <a:solidFill>
                  <a:srgbClr val="000000"/>
                </a:solidFill>
                <a:latin typeface="Calibri" pitchFamily="18"/>
              </a:rPr>
              <a:t>General </a:t>
            </a:r>
            <a:r>
              <a:rPr lang="hu-HU" sz="1200" dirty="0" err="1">
                <a:solidFill>
                  <a:srgbClr val="000000"/>
                </a:solidFill>
                <a:latin typeface="Calibri" pitchFamily="18"/>
              </a:rPr>
              <a:t>Electric</a:t>
            </a:r>
            <a:r>
              <a:rPr lang="hu-HU" sz="1200" dirty="0">
                <a:solidFill>
                  <a:srgbClr val="000000"/>
                </a:solidFill>
                <a:latin typeface="Calibri" pitchFamily="18"/>
              </a:rPr>
              <a:t> (GE) is an American </a:t>
            </a:r>
            <a:r>
              <a:rPr lang="hu-HU" sz="1200" dirty="0" err="1">
                <a:solidFill>
                  <a:srgbClr val="000000"/>
                </a:solidFill>
                <a:latin typeface="Calibri" pitchFamily="18"/>
              </a:rPr>
              <a:t>multinational</a:t>
            </a:r>
            <a:r>
              <a:rPr lang="hu-HU" sz="1200" dirty="0">
                <a:solidFill>
                  <a:srgbClr val="000000"/>
                </a:solidFill>
                <a:latin typeface="Calibri" pitchFamily="18"/>
              </a:rPr>
              <a:t> </a:t>
            </a:r>
            <a:r>
              <a:rPr lang="hu-HU" sz="1200" dirty="0" err="1">
                <a:solidFill>
                  <a:srgbClr val="000000"/>
                </a:solidFill>
                <a:latin typeface="Calibri" pitchFamily="18"/>
              </a:rPr>
              <a:t>conglomerate</a:t>
            </a:r>
            <a:r>
              <a:rPr lang="hu-HU" sz="1200" dirty="0">
                <a:solidFill>
                  <a:srgbClr val="000000"/>
                </a:solidFill>
                <a:latin typeface="Calibri" pitchFamily="18"/>
              </a:rPr>
              <a:t> </a:t>
            </a:r>
            <a:r>
              <a:rPr lang="hu-HU" sz="1200" dirty="0" err="1">
                <a:solidFill>
                  <a:srgbClr val="000000"/>
                </a:solidFill>
                <a:latin typeface="Calibri" pitchFamily="18"/>
              </a:rPr>
              <a:t>corporation</a:t>
            </a:r>
            <a:r>
              <a:rPr lang="hu-HU" sz="1200" dirty="0">
                <a:solidFill>
                  <a:srgbClr val="000000"/>
                </a:solidFill>
                <a:latin typeface="Calibri" pitchFamily="18"/>
              </a:rPr>
              <a:t> </a:t>
            </a:r>
            <a:r>
              <a:rPr lang="hu-HU" sz="1200" dirty="0" err="1">
                <a:solidFill>
                  <a:srgbClr val="000000"/>
                </a:solidFill>
                <a:latin typeface="Calibri" pitchFamily="18"/>
              </a:rPr>
              <a:t>incorporated</a:t>
            </a:r>
            <a:r>
              <a:rPr lang="hu-HU" sz="1200" dirty="0">
                <a:solidFill>
                  <a:srgbClr val="000000"/>
                </a:solidFill>
                <a:latin typeface="Calibri" pitchFamily="18"/>
              </a:rPr>
              <a:t> in New York, and </a:t>
            </a:r>
            <a:r>
              <a:rPr lang="hu-HU" sz="1200" dirty="0" err="1">
                <a:solidFill>
                  <a:srgbClr val="000000"/>
                </a:solidFill>
                <a:latin typeface="Calibri" pitchFamily="18"/>
              </a:rPr>
              <a:t>headquartered</a:t>
            </a:r>
            <a:r>
              <a:rPr lang="hu-HU" sz="1200" dirty="0">
                <a:solidFill>
                  <a:srgbClr val="000000"/>
                </a:solidFill>
                <a:latin typeface="Calibri" pitchFamily="18"/>
              </a:rPr>
              <a:t> in Boston, Massachusetts. GE has </a:t>
            </a:r>
            <a:r>
              <a:rPr lang="hu-HU" sz="1200" dirty="0" err="1">
                <a:solidFill>
                  <a:srgbClr val="000000"/>
                </a:solidFill>
                <a:latin typeface="Calibri" pitchFamily="18"/>
              </a:rPr>
              <a:t>been</a:t>
            </a:r>
            <a:r>
              <a:rPr lang="hu-HU" sz="1200" dirty="0">
                <a:solidFill>
                  <a:srgbClr val="000000"/>
                </a:solidFill>
                <a:latin typeface="Calibri" pitchFamily="18"/>
              </a:rPr>
              <a:t> </a:t>
            </a:r>
            <a:r>
              <a:rPr lang="hu-HU" sz="1200" dirty="0" err="1">
                <a:solidFill>
                  <a:srgbClr val="000000"/>
                </a:solidFill>
                <a:latin typeface="Calibri" pitchFamily="18"/>
              </a:rPr>
              <a:t>operating</a:t>
            </a:r>
            <a:r>
              <a:rPr lang="hu-HU" sz="1200" dirty="0">
                <a:solidFill>
                  <a:srgbClr val="000000"/>
                </a:solidFill>
                <a:latin typeface="Calibri" pitchFamily="18"/>
              </a:rPr>
              <a:t> in Hungary </a:t>
            </a:r>
            <a:r>
              <a:rPr lang="hu-HU" sz="1200" dirty="0" err="1">
                <a:solidFill>
                  <a:srgbClr val="000000"/>
                </a:solidFill>
                <a:latin typeface="Calibri" pitchFamily="18"/>
              </a:rPr>
              <a:t>since</a:t>
            </a:r>
            <a:r>
              <a:rPr lang="hu-HU" sz="1200" dirty="0">
                <a:solidFill>
                  <a:srgbClr val="000000"/>
                </a:solidFill>
                <a:latin typeface="Calibri" pitchFamily="18"/>
              </a:rPr>
              <a:t> the end of 1989.</a:t>
            </a:r>
          </a:p>
          <a:p>
            <a:pPr lvl="0" algn="l" hangingPunct="1">
              <a:tabLst>
                <a:tab pos="216000" algn="l"/>
              </a:tabLst>
            </a:pPr>
            <a:r>
              <a:rPr lang="hu-HU" sz="1200" dirty="0" err="1">
                <a:solidFill>
                  <a:srgbClr val="000000"/>
                </a:solidFill>
                <a:latin typeface="Calibri" pitchFamily="18"/>
              </a:rPr>
              <a:t>This</a:t>
            </a:r>
            <a:r>
              <a:rPr lang="hu-HU" sz="1200" dirty="0">
                <a:solidFill>
                  <a:srgbClr val="000000"/>
                </a:solidFill>
                <a:latin typeface="Calibri" pitchFamily="18"/>
              </a:rPr>
              <a:t> </a:t>
            </a:r>
            <a:r>
              <a:rPr lang="hu-HU" sz="1200" dirty="0" err="1">
                <a:solidFill>
                  <a:srgbClr val="000000"/>
                </a:solidFill>
                <a:latin typeface="Calibri" pitchFamily="18"/>
              </a:rPr>
              <a:t>company</a:t>
            </a:r>
            <a:r>
              <a:rPr lang="hu-HU" sz="1200" dirty="0">
                <a:solidFill>
                  <a:srgbClr val="000000"/>
                </a:solidFill>
                <a:latin typeface="Calibri" pitchFamily="18"/>
              </a:rPr>
              <a:t> </a:t>
            </a:r>
            <a:r>
              <a:rPr lang="hu-HU" sz="1200" dirty="0" err="1">
                <a:solidFill>
                  <a:srgbClr val="000000"/>
                </a:solidFill>
                <a:latin typeface="Calibri" pitchFamily="18"/>
              </a:rPr>
              <a:t>offers</a:t>
            </a:r>
            <a:r>
              <a:rPr lang="hu-HU" sz="1200" dirty="0">
                <a:solidFill>
                  <a:srgbClr val="000000"/>
                </a:solidFill>
                <a:latin typeface="Calibri" pitchFamily="18"/>
              </a:rPr>
              <a:t> a </a:t>
            </a:r>
            <a:r>
              <a:rPr lang="hu-HU" sz="1200" dirty="0" err="1">
                <a:solidFill>
                  <a:srgbClr val="000000"/>
                </a:solidFill>
                <a:latin typeface="Calibri" pitchFamily="18"/>
              </a:rPr>
              <a:t>lot</a:t>
            </a:r>
            <a:r>
              <a:rPr lang="hu-HU" sz="1200" dirty="0">
                <a:solidFill>
                  <a:srgbClr val="000000"/>
                </a:solidFill>
                <a:latin typeface="Calibri" pitchFamily="18"/>
              </a:rPr>
              <a:t> of </a:t>
            </a:r>
            <a:r>
              <a:rPr lang="hu-HU" sz="1200" dirty="0" err="1">
                <a:solidFill>
                  <a:srgbClr val="000000"/>
                </a:solidFill>
                <a:latin typeface="Calibri" pitchFamily="18"/>
              </a:rPr>
              <a:t>opportunities</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keep</a:t>
            </a:r>
            <a:r>
              <a:rPr lang="hu-HU" sz="1200" dirty="0">
                <a:solidFill>
                  <a:srgbClr val="000000"/>
                </a:solidFill>
                <a:latin typeface="Calibri" pitchFamily="18"/>
              </a:rPr>
              <a:t> the </a:t>
            </a:r>
            <a:r>
              <a:rPr lang="hu-HU" sz="1200" dirty="0" err="1">
                <a:solidFill>
                  <a:srgbClr val="000000"/>
                </a:solidFill>
                <a:latin typeface="Calibri" pitchFamily="18"/>
              </a:rPr>
              <a:t>balance</a:t>
            </a:r>
            <a:r>
              <a:rPr lang="hu-HU" sz="1200" dirty="0">
                <a:solidFill>
                  <a:srgbClr val="000000"/>
                </a:solidFill>
                <a:latin typeface="Calibri" pitchFamily="18"/>
              </a:rPr>
              <a:t> </a:t>
            </a:r>
            <a:r>
              <a:rPr lang="hu-HU" sz="1200" dirty="0" err="1">
                <a:solidFill>
                  <a:srgbClr val="000000"/>
                </a:solidFill>
                <a:latin typeface="Calibri" pitchFamily="18"/>
              </a:rPr>
              <a:t>between</a:t>
            </a:r>
            <a:r>
              <a:rPr lang="hu-HU" sz="1200" dirty="0">
                <a:solidFill>
                  <a:srgbClr val="000000"/>
                </a:solidFill>
                <a:latin typeface="Calibri" pitchFamily="18"/>
              </a:rPr>
              <a:t> </a:t>
            </a:r>
            <a:r>
              <a:rPr lang="hu-HU" sz="1200" dirty="0" err="1">
                <a:solidFill>
                  <a:srgbClr val="000000"/>
                </a:solidFill>
                <a:latin typeface="Calibri" pitchFamily="18"/>
              </a:rPr>
              <a:t>work</a:t>
            </a:r>
            <a:r>
              <a:rPr lang="hu-HU" sz="1200" dirty="0">
                <a:solidFill>
                  <a:srgbClr val="000000"/>
                </a:solidFill>
                <a:latin typeface="Calibri" pitchFamily="18"/>
              </a:rPr>
              <a:t> and life.</a:t>
            </a:r>
          </a:p>
          <a:p>
            <a:pPr lvl="0" algn="l" hangingPunct="1">
              <a:tabLst>
                <a:tab pos="216000" algn="l"/>
              </a:tabLst>
            </a:pPr>
            <a:r>
              <a:rPr lang="hu-HU" sz="1200" dirty="0" err="1">
                <a:solidFill>
                  <a:srgbClr val="000000"/>
                </a:solidFill>
                <a:latin typeface="Calibri" pitchFamily="18"/>
              </a:rPr>
              <a:t>Firstly</a:t>
            </a:r>
            <a:r>
              <a:rPr lang="hu-HU" sz="1200" dirty="0">
                <a:solidFill>
                  <a:srgbClr val="000000"/>
                </a:solidFill>
                <a:latin typeface="Calibri" pitchFamily="18"/>
              </a:rPr>
              <a:t>, </a:t>
            </a:r>
            <a:r>
              <a:rPr lang="hu-HU" sz="1200" dirty="0" err="1">
                <a:solidFill>
                  <a:srgbClr val="000000"/>
                </a:solidFill>
                <a:latin typeface="Calibri" pitchFamily="18"/>
              </a:rPr>
              <a:t>after</a:t>
            </a:r>
            <a:r>
              <a:rPr lang="hu-HU" sz="1200" dirty="0">
                <a:solidFill>
                  <a:srgbClr val="000000"/>
                </a:solidFill>
                <a:latin typeface="Calibri" pitchFamily="18"/>
              </a:rPr>
              <a:t> a </a:t>
            </a:r>
            <a:r>
              <a:rPr lang="hu-HU" sz="1200" dirty="0" err="1">
                <a:solidFill>
                  <a:srgbClr val="000000"/>
                </a:solidFill>
                <a:latin typeface="Calibri" pitchFamily="18"/>
              </a:rPr>
              <a:t>hard</a:t>
            </a:r>
            <a:r>
              <a:rPr lang="hu-HU" sz="1200" dirty="0">
                <a:solidFill>
                  <a:srgbClr val="000000"/>
                </a:solidFill>
                <a:latin typeface="Calibri" pitchFamily="18"/>
              </a:rPr>
              <a:t> </a:t>
            </a:r>
            <a:r>
              <a:rPr lang="hu-HU" sz="1200" dirty="0" err="1">
                <a:solidFill>
                  <a:srgbClr val="000000"/>
                </a:solidFill>
                <a:latin typeface="Calibri" pitchFamily="18"/>
              </a:rPr>
              <a:t>day</a:t>
            </a:r>
            <a:r>
              <a:rPr lang="hu-HU" sz="1200" dirty="0">
                <a:solidFill>
                  <a:srgbClr val="000000"/>
                </a:solidFill>
                <a:latin typeface="Calibri" pitchFamily="18"/>
              </a:rPr>
              <a:t> </a:t>
            </a:r>
            <a:r>
              <a:rPr lang="hu-HU" sz="1200" dirty="0" err="1">
                <a:solidFill>
                  <a:srgbClr val="000000"/>
                </a:solidFill>
                <a:latin typeface="Calibri" pitchFamily="18"/>
              </a:rPr>
              <a:t>you</a:t>
            </a:r>
            <a:r>
              <a:rPr lang="hu-HU" sz="1200" dirty="0">
                <a:solidFill>
                  <a:srgbClr val="000000"/>
                </a:solidFill>
                <a:latin typeface="Calibri" pitchFamily="18"/>
              </a:rPr>
              <a:t> </a:t>
            </a:r>
            <a:r>
              <a:rPr lang="hu-HU" sz="1200" dirty="0" err="1">
                <a:solidFill>
                  <a:srgbClr val="000000"/>
                </a:solidFill>
                <a:latin typeface="Calibri" pitchFamily="18"/>
              </a:rPr>
              <a:t>can</a:t>
            </a:r>
            <a:r>
              <a:rPr lang="hu-HU" sz="1200" dirty="0">
                <a:solidFill>
                  <a:srgbClr val="000000"/>
                </a:solidFill>
                <a:latin typeface="Calibri" pitchFamily="18"/>
              </a:rPr>
              <a:t> </a:t>
            </a:r>
            <a:r>
              <a:rPr lang="hu-HU" sz="1200" dirty="0" err="1">
                <a:solidFill>
                  <a:srgbClr val="000000"/>
                </a:solidFill>
                <a:latin typeface="Calibri" pitchFamily="18"/>
              </a:rPr>
              <a:t>do</a:t>
            </a:r>
            <a:r>
              <a:rPr lang="hu-HU" sz="1200" dirty="0">
                <a:solidFill>
                  <a:srgbClr val="000000"/>
                </a:solidFill>
                <a:latin typeface="Calibri" pitchFamily="18"/>
              </a:rPr>
              <a:t> </a:t>
            </a:r>
            <a:r>
              <a:rPr lang="hu-HU" sz="1200" dirty="0" err="1">
                <a:solidFill>
                  <a:srgbClr val="000000"/>
                </a:solidFill>
                <a:latin typeface="Calibri" pitchFamily="18"/>
              </a:rPr>
              <a:t>excercises</a:t>
            </a:r>
            <a:r>
              <a:rPr lang="hu-HU" sz="1200" dirty="0">
                <a:solidFill>
                  <a:srgbClr val="000000"/>
                </a:solidFill>
                <a:latin typeface="Calibri" pitchFamily="18"/>
              </a:rPr>
              <a:t> </a:t>
            </a:r>
            <a:r>
              <a:rPr lang="hu-HU" sz="1200" dirty="0" err="1">
                <a:solidFill>
                  <a:srgbClr val="000000"/>
                </a:solidFill>
                <a:latin typeface="Calibri" pitchFamily="18"/>
              </a:rPr>
              <a:t>at</a:t>
            </a:r>
            <a:r>
              <a:rPr lang="hu-HU" sz="1200" dirty="0">
                <a:solidFill>
                  <a:srgbClr val="000000"/>
                </a:solidFill>
                <a:latin typeface="Calibri" pitchFamily="18"/>
              </a:rPr>
              <a:t> the </a:t>
            </a:r>
            <a:r>
              <a:rPr lang="hu-HU" sz="1200" dirty="0" err="1">
                <a:solidFill>
                  <a:srgbClr val="000000"/>
                </a:solidFill>
                <a:latin typeface="Calibri" pitchFamily="18"/>
              </a:rPr>
              <a:t>gym</a:t>
            </a:r>
            <a:r>
              <a:rPr lang="hu-HU" sz="1200" dirty="0">
                <a:solidFill>
                  <a:srgbClr val="000000"/>
                </a:solidFill>
                <a:latin typeface="Calibri" pitchFamily="18"/>
              </a:rPr>
              <a:t>, play </a:t>
            </a:r>
            <a:r>
              <a:rPr lang="hu-HU" sz="1200" dirty="0" err="1">
                <a:solidFill>
                  <a:srgbClr val="000000"/>
                </a:solidFill>
                <a:latin typeface="Calibri" pitchFamily="18"/>
              </a:rPr>
              <a:t>on</a:t>
            </a:r>
            <a:r>
              <a:rPr lang="hu-HU" sz="1200" dirty="0">
                <a:solidFill>
                  <a:srgbClr val="000000"/>
                </a:solidFill>
                <a:latin typeface="Calibri" pitchFamily="18"/>
              </a:rPr>
              <a:t> the </a:t>
            </a:r>
            <a:r>
              <a:rPr lang="hu-HU" sz="1200" dirty="0" err="1">
                <a:solidFill>
                  <a:srgbClr val="000000"/>
                </a:solidFill>
                <a:latin typeface="Calibri" pitchFamily="18"/>
              </a:rPr>
              <a:t>football</a:t>
            </a:r>
            <a:r>
              <a:rPr lang="hu-HU" sz="1200" dirty="0">
                <a:solidFill>
                  <a:srgbClr val="000000"/>
                </a:solidFill>
                <a:latin typeface="Calibri" pitchFamily="18"/>
              </a:rPr>
              <a:t> </a:t>
            </a:r>
            <a:r>
              <a:rPr lang="hu-HU" sz="1200" dirty="0" err="1">
                <a:solidFill>
                  <a:srgbClr val="000000"/>
                </a:solidFill>
                <a:latin typeface="Calibri" pitchFamily="18"/>
              </a:rPr>
              <a:t>pitch</a:t>
            </a:r>
            <a:r>
              <a:rPr lang="hu-HU" sz="1200" dirty="0">
                <a:solidFill>
                  <a:srgbClr val="000000"/>
                </a:solidFill>
                <a:latin typeface="Calibri" pitchFamily="18"/>
              </a:rPr>
              <a:t>, </a:t>
            </a:r>
            <a:r>
              <a:rPr lang="hu-HU" sz="1200" dirty="0" err="1">
                <a:solidFill>
                  <a:srgbClr val="000000"/>
                </a:solidFill>
                <a:latin typeface="Calibri" pitchFamily="18"/>
              </a:rPr>
              <a:t>run</a:t>
            </a:r>
            <a:r>
              <a:rPr lang="hu-HU" sz="1200" dirty="0">
                <a:solidFill>
                  <a:srgbClr val="000000"/>
                </a:solidFill>
                <a:latin typeface="Calibri" pitchFamily="18"/>
              </a:rPr>
              <a:t> </a:t>
            </a:r>
            <a:r>
              <a:rPr lang="hu-HU" sz="1200" dirty="0" err="1">
                <a:solidFill>
                  <a:srgbClr val="000000"/>
                </a:solidFill>
                <a:latin typeface="Calibri" pitchFamily="18"/>
              </a:rPr>
              <a:t>at</a:t>
            </a:r>
            <a:r>
              <a:rPr lang="hu-HU" sz="1200" dirty="0">
                <a:solidFill>
                  <a:srgbClr val="000000"/>
                </a:solidFill>
                <a:latin typeface="Calibri" pitchFamily="18"/>
              </a:rPr>
              <a:t> </a:t>
            </a:r>
            <a:r>
              <a:rPr lang="hu-HU" sz="1200" dirty="0" err="1">
                <a:solidFill>
                  <a:srgbClr val="000000"/>
                </a:solidFill>
                <a:latin typeface="Calibri" pitchFamily="18"/>
              </a:rPr>
              <a:t>the</a:t>
            </a:r>
            <a:r>
              <a:rPr lang="hu-HU" sz="1200" dirty="0">
                <a:solidFill>
                  <a:srgbClr val="000000"/>
                </a:solidFill>
                <a:latin typeface="Calibri" pitchFamily="18"/>
              </a:rPr>
              <a:t> </a:t>
            </a:r>
            <a:r>
              <a:rPr lang="hu-HU" sz="1200" dirty="0" err="1">
                <a:solidFill>
                  <a:srgbClr val="000000"/>
                </a:solidFill>
                <a:latin typeface="Calibri" pitchFamily="18"/>
              </a:rPr>
              <a:t>running</a:t>
            </a:r>
            <a:r>
              <a:rPr lang="hu-HU" sz="1200" dirty="0">
                <a:solidFill>
                  <a:srgbClr val="000000"/>
                </a:solidFill>
                <a:latin typeface="Calibri" pitchFamily="18"/>
              </a:rPr>
              <a:t> </a:t>
            </a:r>
            <a:r>
              <a:rPr lang="hu-HU" sz="1200" dirty="0" err="1">
                <a:solidFill>
                  <a:srgbClr val="000000"/>
                </a:solidFill>
                <a:latin typeface="Calibri" pitchFamily="18"/>
              </a:rPr>
              <a:t>track</a:t>
            </a:r>
            <a:r>
              <a:rPr lang="hu-HU" sz="1200" dirty="0">
                <a:solidFill>
                  <a:srgbClr val="000000"/>
                </a:solidFill>
                <a:latin typeface="Calibri" pitchFamily="18"/>
              </a:rPr>
              <a:t>, </a:t>
            </a:r>
            <a:r>
              <a:rPr lang="hu-HU" sz="1200" dirty="0" err="1">
                <a:solidFill>
                  <a:srgbClr val="000000"/>
                </a:solidFill>
                <a:latin typeface="Calibri" pitchFamily="18"/>
              </a:rPr>
              <a:t>or</a:t>
            </a:r>
            <a:r>
              <a:rPr lang="hu-HU" sz="1200" dirty="0">
                <a:solidFill>
                  <a:srgbClr val="000000"/>
                </a:solidFill>
                <a:latin typeface="Calibri" pitchFamily="18"/>
              </a:rPr>
              <a:t> go </a:t>
            </a:r>
            <a:r>
              <a:rPr lang="hu-HU" sz="1200" dirty="0" err="1">
                <a:solidFill>
                  <a:srgbClr val="000000"/>
                </a:solidFill>
                <a:latin typeface="Calibri" pitchFamily="18"/>
              </a:rPr>
              <a:t>to</a:t>
            </a:r>
            <a:r>
              <a:rPr lang="hu-HU" sz="1200" dirty="0">
                <a:solidFill>
                  <a:srgbClr val="000000"/>
                </a:solidFill>
                <a:latin typeface="Calibri" pitchFamily="18"/>
              </a:rPr>
              <a:t> aerobics. </a:t>
            </a:r>
            <a:r>
              <a:rPr lang="hu-HU" sz="1200" dirty="0" err="1">
                <a:solidFill>
                  <a:srgbClr val="000000"/>
                </a:solidFill>
                <a:latin typeface="Calibri" pitchFamily="18"/>
              </a:rPr>
              <a:t>Employees</a:t>
            </a:r>
            <a:r>
              <a:rPr lang="hu-HU" sz="1200" dirty="0">
                <a:solidFill>
                  <a:srgbClr val="000000"/>
                </a:solidFill>
                <a:latin typeface="Calibri" pitchFamily="18"/>
              </a:rPr>
              <a:t> of GE </a:t>
            </a:r>
            <a:r>
              <a:rPr lang="hu-HU" sz="1200" dirty="0" err="1">
                <a:solidFill>
                  <a:srgbClr val="000000"/>
                </a:solidFill>
                <a:latin typeface="Calibri" pitchFamily="18"/>
              </a:rPr>
              <a:t>have</a:t>
            </a:r>
            <a:r>
              <a:rPr lang="hu-HU" sz="1200" dirty="0">
                <a:solidFill>
                  <a:srgbClr val="000000"/>
                </a:solidFill>
                <a:latin typeface="Calibri" pitchFamily="18"/>
              </a:rPr>
              <a:t> 15 </a:t>
            </a:r>
            <a:r>
              <a:rPr lang="hu-HU" sz="1200" dirty="0" err="1">
                <a:solidFill>
                  <a:srgbClr val="000000"/>
                </a:solidFill>
                <a:latin typeface="Calibri" pitchFamily="18"/>
              </a:rPr>
              <a:t>discount</a:t>
            </a:r>
            <a:r>
              <a:rPr lang="hu-HU" sz="1200" dirty="0">
                <a:solidFill>
                  <a:srgbClr val="000000"/>
                </a:solidFill>
                <a:latin typeface="Calibri" pitchFamily="18"/>
              </a:rPr>
              <a:t> </a:t>
            </a:r>
            <a:r>
              <a:rPr lang="hu-HU" sz="1200" dirty="0" err="1">
                <a:solidFill>
                  <a:srgbClr val="000000"/>
                </a:solidFill>
                <a:latin typeface="Calibri" pitchFamily="18"/>
              </a:rPr>
              <a:t>on</a:t>
            </a:r>
            <a:r>
              <a:rPr lang="hu-HU" sz="1200" dirty="0">
                <a:solidFill>
                  <a:srgbClr val="000000"/>
                </a:solidFill>
                <a:latin typeface="Calibri" pitchFamily="18"/>
              </a:rPr>
              <a:t> </a:t>
            </a:r>
            <a:r>
              <a:rPr lang="hu-HU" sz="1200" dirty="0" err="1">
                <a:solidFill>
                  <a:srgbClr val="000000"/>
                </a:solidFill>
                <a:latin typeface="Calibri" pitchFamily="18"/>
              </a:rPr>
              <a:t>training</a:t>
            </a:r>
            <a:r>
              <a:rPr lang="hu-HU" sz="1200" dirty="0">
                <a:solidFill>
                  <a:srgbClr val="000000"/>
                </a:solidFill>
                <a:latin typeface="Calibri" pitchFamily="18"/>
              </a:rPr>
              <a:t> </a:t>
            </a:r>
            <a:r>
              <a:rPr lang="hu-HU" sz="1200" dirty="0" err="1">
                <a:solidFill>
                  <a:srgbClr val="000000"/>
                </a:solidFill>
                <a:latin typeface="Calibri" pitchFamily="18"/>
              </a:rPr>
              <a:t>tickets</a:t>
            </a:r>
            <a:r>
              <a:rPr lang="hu-HU" sz="1200" dirty="0">
                <a:solidFill>
                  <a:srgbClr val="000000"/>
                </a:solidFill>
                <a:latin typeface="Calibri" pitchFamily="18"/>
              </a:rPr>
              <a:t> </a:t>
            </a:r>
            <a:r>
              <a:rPr lang="hu-HU" sz="1200" dirty="0" err="1">
                <a:solidFill>
                  <a:srgbClr val="000000"/>
                </a:solidFill>
                <a:latin typeface="Calibri" pitchFamily="18"/>
              </a:rPr>
              <a:t>which</a:t>
            </a:r>
            <a:r>
              <a:rPr lang="hu-HU" sz="1200" dirty="0">
                <a:solidFill>
                  <a:srgbClr val="000000"/>
                </a:solidFill>
                <a:latin typeface="Calibri" pitchFamily="18"/>
              </a:rPr>
              <a:t> </a:t>
            </a:r>
            <a:r>
              <a:rPr lang="hu-HU" sz="1200" dirty="0" err="1">
                <a:solidFill>
                  <a:srgbClr val="000000"/>
                </a:solidFill>
                <a:latin typeface="Calibri" pitchFamily="18"/>
              </a:rPr>
              <a:t>encourages</a:t>
            </a:r>
            <a:r>
              <a:rPr lang="hu-HU" sz="1200" dirty="0">
                <a:solidFill>
                  <a:srgbClr val="000000"/>
                </a:solidFill>
                <a:latin typeface="Calibri" pitchFamily="18"/>
              </a:rPr>
              <a:t> </a:t>
            </a:r>
            <a:r>
              <a:rPr lang="hu-HU" sz="1200" dirty="0" err="1">
                <a:solidFill>
                  <a:srgbClr val="000000"/>
                </a:solidFill>
                <a:latin typeface="Calibri" pitchFamily="18"/>
              </a:rPr>
              <a:t>them</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keep</a:t>
            </a:r>
            <a:r>
              <a:rPr lang="hu-HU" sz="1200" dirty="0">
                <a:solidFill>
                  <a:srgbClr val="000000"/>
                </a:solidFill>
                <a:latin typeface="Calibri" pitchFamily="18"/>
              </a:rPr>
              <a:t> fit </a:t>
            </a:r>
            <a:r>
              <a:rPr lang="hu-HU" sz="1200" dirty="0" err="1">
                <a:solidFill>
                  <a:srgbClr val="000000"/>
                </a:solidFill>
                <a:latin typeface="Calibri" pitchFamily="18"/>
              </a:rPr>
              <a:t>themselves</a:t>
            </a:r>
            <a:r>
              <a:rPr lang="hu-HU" sz="1200" dirty="0">
                <a:solidFill>
                  <a:srgbClr val="000000"/>
                </a:solidFill>
                <a:latin typeface="Calibri" pitchFamily="18"/>
              </a:rPr>
              <a:t>. </a:t>
            </a:r>
            <a:r>
              <a:rPr lang="hu-HU" sz="1200" dirty="0" err="1">
                <a:solidFill>
                  <a:srgbClr val="000000"/>
                </a:solidFill>
                <a:latin typeface="Calibri" pitchFamily="18"/>
              </a:rPr>
              <a:t>At</a:t>
            </a:r>
            <a:r>
              <a:rPr lang="hu-HU" sz="1200" dirty="0">
                <a:solidFill>
                  <a:srgbClr val="000000"/>
                </a:solidFill>
                <a:latin typeface="Calibri" pitchFamily="18"/>
              </a:rPr>
              <a:t> </a:t>
            </a:r>
            <a:r>
              <a:rPr lang="hu-HU" sz="1200" dirty="0" err="1">
                <a:solidFill>
                  <a:srgbClr val="000000"/>
                </a:solidFill>
                <a:latin typeface="Calibri" pitchFamily="18"/>
              </a:rPr>
              <a:t>weekends</a:t>
            </a:r>
            <a:r>
              <a:rPr lang="hu-HU" sz="1200" dirty="0">
                <a:solidFill>
                  <a:srgbClr val="000000"/>
                </a:solidFill>
                <a:latin typeface="Calibri" pitchFamily="18"/>
              </a:rPr>
              <a:t> </a:t>
            </a:r>
            <a:r>
              <a:rPr lang="hu-HU" sz="1200" dirty="0" err="1">
                <a:solidFill>
                  <a:srgbClr val="000000"/>
                </a:solidFill>
                <a:latin typeface="Calibri" pitchFamily="18"/>
              </a:rPr>
              <a:t>usually</a:t>
            </a:r>
            <a:r>
              <a:rPr lang="hu-HU" sz="1200" dirty="0">
                <a:solidFill>
                  <a:srgbClr val="000000"/>
                </a:solidFill>
                <a:latin typeface="Calibri" pitchFamily="18"/>
              </a:rPr>
              <a:t> </a:t>
            </a:r>
            <a:r>
              <a:rPr lang="hu-HU" sz="1200" dirty="0" err="1">
                <a:solidFill>
                  <a:srgbClr val="000000"/>
                </a:solidFill>
                <a:latin typeface="Calibri" pitchFamily="18"/>
              </a:rPr>
              <a:t>there</a:t>
            </a:r>
            <a:r>
              <a:rPr lang="hu-HU" sz="1200" dirty="0">
                <a:solidFill>
                  <a:srgbClr val="000000"/>
                </a:solidFill>
                <a:latin typeface="Calibri" pitchFamily="18"/>
              </a:rPr>
              <a:t> </a:t>
            </a:r>
            <a:r>
              <a:rPr lang="hu-HU" sz="1200" dirty="0" err="1">
                <a:solidFill>
                  <a:srgbClr val="000000"/>
                </a:solidFill>
                <a:latin typeface="Calibri" pitchFamily="18"/>
              </a:rPr>
              <a:t>are</a:t>
            </a:r>
            <a:r>
              <a:rPr lang="hu-HU" sz="1200" dirty="0">
                <a:solidFill>
                  <a:srgbClr val="000000"/>
                </a:solidFill>
                <a:latin typeface="Calibri" pitchFamily="18"/>
              </a:rPr>
              <a:t> sport </a:t>
            </a:r>
            <a:r>
              <a:rPr lang="hu-HU" sz="1200" dirty="0" err="1">
                <a:solidFill>
                  <a:srgbClr val="000000"/>
                </a:solidFill>
                <a:latin typeface="Calibri" pitchFamily="18"/>
              </a:rPr>
              <a:t>events</a:t>
            </a:r>
            <a:r>
              <a:rPr lang="hu-HU" sz="1200" dirty="0">
                <a:solidFill>
                  <a:srgbClr val="000000"/>
                </a:solidFill>
                <a:latin typeface="Calibri" pitchFamily="18"/>
              </a:rPr>
              <a:t> </a:t>
            </a:r>
            <a:r>
              <a:rPr lang="hu-HU" sz="1200" dirty="0" err="1">
                <a:solidFill>
                  <a:srgbClr val="000000"/>
                </a:solidFill>
                <a:latin typeface="Calibri" pitchFamily="18"/>
              </a:rPr>
              <a:t>where</a:t>
            </a:r>
            <a:r>
              <a:rPr lang="hu-HU" sz="1200" dirty="0">
                <a:solidFill>
                  <a:srgbClr val="000000"/>
                </a:solidFill>
                <a:latin typeface="Calibri" pitchFamily="18"/>
              </a:rPr>
              <a:t> the </a:t>
            </a:r>
            <a:r>
              <a:rPr lang="hu-HU" sz="1200" dirty="0" err="1">
                <a:solidFill>
                  <a:srgbClr val="000000"/>
                </a:solidFill>
                <a:latin typeface="Calibri" pitchFamily="18"/>
              </a:rPr>
              <a:t>workers</a:t>
            </a:r>
            <a:r>
              <a:rPr lang="hu-HU" sz="1200" dirty="0">
                <a:solidFill>
                  <a:srgbClr val="000000"/>
                </a:solidFill>
                <a:latin typeface="Calibri" pitchFamily="18"/>
              </a:rPr>
              <a:t> and </a:t>
            </a:r>
            <a:r>
              <a:rPr lang="hu-HU" sz="1200" dirty="0" err="1">
                <a:solidFill>
                  <a:srgbClr val="000000"/>
                </a:solidFill>
                <a:latin typeface="Calibri" pitchFamily="18"/>
              </a:rPr>
              <a:t>their</a:t>
            </a:r>
            <a:r>
              <a:rPr lang="hu-HU" sz="1200" dirty="0">
                <a:solidFill>
                  <a:srgbClr val="000000"/>
                </a:solidFill>
                <a:latin typeface="Calibri" pitchFamily="18"/>
              </a:rPr>
              <a:t> </a:t>
            </a:r>
            <a:r>
              <a:rPr lang="hu-HU" sz="1200" dirty="0" err="1">
                <a:solidFill>
                  <a:srgbClr val="000000"/>
                </a:solidFill>
                <a:latin typeface="Calibri" pitchFamily="18"/>
              </a:rPr>
              <a:t>families</a:t>
            </a:r>
            <a:r>
              <a:rPr lang="hu-HU" sz="1200" dirty="0">
                <a:solidFill>
                  <a:srgbClr val="000000"/>
                </a:solidFill>
                <a:latin typeface="Calibri" pitchFamily="18"/>
              </a:rPr>
              <a:t> </a:t>
            </a:r>
            <a:r>
              <a:rPr lang="hu-HU" sz="1200" dirty="0" err="1">
                <a:solidFill>
                  <a:srgbClr val="000000"/>
                </a:solidFill>
                <a:latin typeface="Calibri" pitchFamily="18"/>
              </a:rPr>
              <a:t>could</a:t>
            </a:r>
            <a:r>
              <a:rPr lang="hu-HU" sz="1200" dirty="0">
                <a:solidFill>
                  <a:srgbClr val="000000"/>
                </a:solidFill>
                <a:latin typeface="Calibri" pitchFamily="18"/>
              </a:rPr>
              <a:t> </a:t>
            </a:r>
            <a:r>
              <a:rPr lang="hu-HU" sz="1200" dirty="0" err="1">
                <a:solidFill>
                  <a:srgbClr val="000000"/>
                </a:solidFill>
                <a:latin typeface="Calibri" pitchFamily="18"/>
              </a:rPr>
              <a:t>take</a:t>
            </a:r>
            <a:r>
              <a:rPr lang="hu-HU" sz="1200" dirty="0">
                <a:solidFill>
                  <a:srgbClr val="000000"/>
                </a:solidFill>
                <a:latin typeface="Calibri" pitchFamily="18"/>
              </a:rPr>
              <a:t> part in </a:t>
            </a:r>
            <a:r>
              <a:rPr lang="hu-HU" sz="1200" dirty="0" err="1">
                <a:solidFill>
                  <a:srgbClr val="000000"/>
                </a:solidFill>
                <a:latin typeface="Calibri" pitchFamily="18"/>
              </a:rPr>
              <a:t>several</a:t>
            </a:r>
            <a:r>
              <a:rPr lang="hu-HU" sz="1200" dirty="0">
                <a:solidFill>
                  <a:srgbClr val="000000"/>
                </a:solidFill>
                <a:latin typeface="Calibri" pitchFamily="18"/>
              </a:rPr>
              <a:t> teams. </a:t>
            </a:r>
            <a:r>
              <a:rPr lang="hu-HU" sz="1200" dirty="0" err="1">
                <a:solidFill>
                  <a:srgbClr val="000000"/>
                </a:solidFill>
                <a:latin typeface="Calibri" pitchFamily="18"/>
              </a:rPr>
              <a:t>These</a:t>
            </a:r>
            <a:r>
              <a:rPr lang="hu-HU" sz="1200" dirty="0">
                <a:solidFill>
                  <a:srgbClr val="000000"/>
                </a:solidFill>
                <a:latin typeface="Calibri" pitchFamily="18"/>
              </a:rPr>
              <a:t> </a:t>
            </a:r>
            <a:r>
              <a:rPr lang="hu-HU" sz="1200" dirty="0" err="1">
                <a:solidFill>
                  <a:srgbClr val="000000"/>
                </a:solidFill>
                <a:latin typeface="Calibri" pitchFamily="18"/>
              </a:rPr>
              <a:t>compatitions</a:t>
            </a:r>
            <a:r>
              <a:rPr lang="hu-HU" sz="1200" dirty="0">
                <a:solidFill>
                  <a:srgbClr val="000000"/>
                </a:solidFill>
                <a:latin typeface="Calibri" pitchFamily="18"/>
              </a:rPr>
              <a:t> </a:t>
            </a:r>
            <a:r>
              <a:rPr lang="hu-HU" sz="1200" dirty="0" err="1">
                <a:solidFill>
                  <a:srgbClr val="000000"/>
                </a:solidFill>
                <a:latin typeface="Calibri" pitchFamily="18"/>
              </a:rPr>
              <a:t>help</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know</a:t>
            </a:r>
            <a:r>
              <a:rPr lang="hu-HU" sz="1200" dirty="0">
                <a:solidFill>
                  <a:srgbClr val="000000"/>
                </a:solidFill>
                <a:latin typeface="Calibri" pitchFamily="18"/>
              </a:rPr>
              <a:t> </a:t>
            </a:r>
            <a:r>
              <a:rPr lang="hu-HU" sz="1200" dirty="0" err="1">
                <a:solidFill>
                  <a:srgbClr val="000000"/>
                </a:solidFill>
                <a:latin typeface="Calibri" pitchFamily="18"/>
              </a:rPr>
              <a:t>eachother</a:t>
            </a:r>
            <a:r>
              <a:rPr lang="hu-HU" sz="1200" dirty="0">
                <a:solidFill>
                  <a:srgbClr val="000000"/>
                </a:solidFill>
                <a:latin typeface="Calibri" pitchFamily="18"/>
              </a:rPr>
              <a:t> and </a:t>
            </a:r>
            <a:r>
              <a:rPr lang="hu-HU" sz="1200" dirty="0" err="1">
                <a:solidFill>
                  <a:srgbClr val="000000"/>
                </a:solidFill>
                <a:latin typeface="Calibri" pitchFamily="18"/>
              </a:rPr>
              <a:t>make</a:t>
            </a:r>
            <a:r>
              <a:rPr lang="hu-HU" sz="1200" dirty="0">
                <a:solidFill>
                  <a:srgbClr val="000000"/>
                </a:solidFill>
                <a:latin typeface="Calibri" pitchFamily="18"/>
              </a:rPr>
              <a:t> </a:t>
            </a:r>
            <a:r>
              <a:rPr lang="hu-HU" sz="1200" dirty="0" err="1">
                <a:solidFill>
                  <a:srgbClr val="000000"/>
                </a:solidFill>
                <a:latin typeface="Calibri" pitchFamily="18"/>
              </a:rPr>
              <a:t>new</a:t>
            </a:r>
            <a:r>
              <a:rPr lang="hu-HU" sz="1200" dirty="0">
                <a:solidFill>
                  <a:srgbClr val="000000"/>
                </a:solidFill>
                <a:latin typeface="Calibri" pitchFamily="18"/>
              </a:rPr>
              <a:t> </a:t>
            </a:r>
            <a:r>
              <a:rPr lang="hu-HU" sz="1200" dirty="0" err="1">
                <a:solidFill>
                  <a:srgbClr val="000000"/>
                </a:solidFill>
                <a:latin typeface="Calibri" pitchFamily="18"/>
              </a:rPr>
              <a:t>friends</a:t>
            </a:r>
            <a:r>
              <a:rPr lang="hu-HU" sz="1200" dirty="0">
                <a:solidFill>
                  <a:srgbClr val="000000"/>
                </a:solidFill>
                <a:latin typeface="Calibri" pitchFamily="18"/>
              </a:rPr>
              <a:t>.</a:t>
            </a:r>
          </a:p>
          <a:p>
            <a:pPr lvl="0" algn="l" hangingPunct="1">
              <a:tabLst>
                <a:tab pos="216000" algn="l"/>
              </a:tabLst>
            </a:pPr>
            <a:r>
              <a:rPr lang="hu-HU" sz="1200" dirty="0" err="1">
                <a:solidFill>
                  <a:srgbClr val="000000"/>
                </a:solidFill>
                <a:latin typeface="Calibri" pitchFamily="18"/>
              </a:rPr>
              <a:t>Secondly</a:t>
            </a:r>
            <a:r>
              <a:rPr lang="hu-HU" sz="1200" dirty="0">
                <a:solidFill>
                  <a:srgbClr val="000000"/>
                </a:solidFill>
                <a:latin typeface="Calibri" pitchFamily="18"/>
              </a:rPr>
              <a:t>, </a:t>
            </a:r>
            <a:r>
              <a:rPr lang="hu-HU" sz="1200" dirty="0" err="1">
                <a:solidFill>
                  <a:srgbClr val="000000"/>
                </a:solidFill>
                <a:latin typeface="Calibri" pitchFamily="18"/>
              </a:rPr>
              <a:t>because</a:t>
            </a:r>
            <a:r>
              <a:rPr lang="hu-HU" sz="1200" dirty="0">
                <a:solidFill>
                  <a:srgbClr val="000000"/>
                </a:solidFill>
                <a:latin typeface="Calibri" pitchFamily="18"/>
              </a:rPr>
              <a:t> GE is a </a:t>
            </a:r>
            <a:r>
              <a:rPr lang="hu-HU" sz="1200" dirty="0" err="1">
                <a:solidFill>
                  <a:srgbClr val="000000"/>
                </a:solidFill>
                <a:latin typeface="Calibri" pitchFamily="18"/>
              </a:rPr>
              <a:t>multinational</a:t>
            </a:r>
            <a:r>
              <a:rPr lang="hu-HU" sz="1200" dirty="0">
                <a:solidFill>
                  <a:srgbClr val="000000"/>
                </a:solidFill>
                <a:latin typeface="Calibri" pitchFamily="18"/>
              </a:rPr>
              <a:t> </a:t>
            </a:r>
            <a:r>
              <a:rPr lang="hu-HU" sz="1200" dirty="0" err="1">
                <a:solidFill>
                  <a:srgbClr val="000000"/>
                </a:solidFill>
                <a:latin typeface="Calibri" pitchFamily="18"/>
              </a:rPr>
              <a:t>firm</a:t>
            </a:r>
            <a:r>
              <a:rPr lang="hu-HU" sz="1200" dirty="0">
                <a:solidFill>
                  <a:srgbClr val="000000"/>
                </a:solidFill>
                <a:latin typeface="Calibri" pitchFamily="18"/>
              </a:rPr>
              <a:t>, </a:t>
            </a:r>
            <a:r>
              <a:rPr lang="hu-HU" sz="1200" dirty="0" err="1">
                <a:solidFill>
                  <a:srgbClr val="000000"/>
                </a:solidFill>
                <a:latin typeface="Calibri" pitchFamily="18"/>
              </a:rPr>
              <a:t>it’s</a:t>
            </a:r>
            <a:r>
              <a:rPr lang="hu-HU" sz="1200" dirty="0">
                <a:solidFill>
                  <a:srgbClr val="000000"/>
                </a:solidFill>
                <a:latin typeface="Calibri" pitchFamily="18"/>
              </a:rPr>
              <a:t> </a:t>
            </a:r>
            <a:r>
              <a:rPr lang="hu-HU" sz="1200" dirty="0" err="1">
                <a:solidFill>
                  <a:srgbClr val="000000"/>
                </a:solidFill>
                <a:latin typeface="Calibri" pitchFamily="18"/>
              </a:rPr>
              <a:t>employees</a:t>
            </a:r>
            <a:r>
              <a:rPr lang="hu-HU" sz="1200" dirty="0">
                <a:solidFill>
                  <a:srgbClr val="000000"/>
                </a:solidFill>
                <a:latin typeface="Calibri" pitchFamily="18"/>
              </a:rPr>
              <a:t> </a:t>
            </a:r>
            <a:r>
              <a:rPr lang="hu-HU" sz="1200" dirty="0" err="1">
                <a:solidFill>
                  <a:srgbClr val="000000"/>
                </a:solidFill>
                <a:latin typeface="Calibri" pitchFamily="18"/>
              </a:rPr>
              <a:t>who</a:t>
            </a:r>
            <a:r>
              <a:rPr lang="hu-HU" sz="1200" dirty="0">
                <a:solidFill>
                  <a:srgbClr val="000000"/>
                </a:solidFill>
                <a:latin typeface="Calibri" pitchFamily="18"/>
              </a:rPr>
              <a:t> </a:t>
            </a:r>
            <a:r>
              <a:rPr lang="hu-HU" sz="1200" dirty="0" err="1">
                <a:solidFill>
                  <a:srgbClr val="000000"/>
                </a:solidFill>
                <a:latin typeface="Calibri" pitchFamily="18"/>
              </a:rPr>
              <a:t>are</a:t>
            </a:r>
            <a:r>
              <a:rPr lang="hu-HU" sz="1200" dirty="0">
                <a:solidFill>
                  <a:srgbClr val="000000"/>
                </a:solidFill>
                <a:latin typeface="Calibri" pitchFamily="18"/>
              </a:rPr>
              <a:t> in </a:t>
            </a:r>
            <a:r>
              <a:rPr lang="hu-HU" sz="1200" dirty="0" err="1">
                <a:solidFill>
                  <a:srgbClr val="000000"/>
                </a:solidFill>
                <a:latin typeface="Calibri" pitchFamily="18"/>
              </a:rPr>
              <a:t>higher</a:t>
            </a:r>
            <a:r>
              <a:rPr lang="hu-HU" sz="1200" dirty="0">
                <a:solidFill>
                  <a:srgbClr val="000000"/>
                </a:solidFill>
                <a:latin typeface="Calibri" pitchFamily="18"/>
              </a:rPr>
              <a:t> </a:t>
            </a:r>
            <a:r>
              <a:rPr lang="hu-HU" sz="1200" dirty="0" err="1">
                <a:solidFill>
                  <a:srgbClr val="000000"/>
                </a:solidFill>
                <a:latin typeface="Calibri" pitchFamily="18"/>
              </a:rPr>
              <a:t>position</a:t>
            </a:r>
            <a:r>
              <a:rPr lang="hu-HU" sz="1200" dirty="0">
                <a:solidFill>
                  <a:srgbClr val="000000"/>
                </a:solidFill>
                <a:latin typeface="Calibri" pitchFamily="18"/>
              </a:rPr>
              <a:t>, </a:t>
            </a:r>
            <a:r>
              <a:rPr lang="hu-HU" sz="1200" dirty="0" err="1">
                <a:solidFill>
                  <a:srgbClr val="000000"/>
                </a:solidFill>
                <a:latin typeface="Calibri" pitchFamily="18"/>
              </a:rPr>
              <a:t>sometimes</a:t>
            </a:r>
            <a:r>
              <a:rPr lang="hu-HU" sz="1200" dirty="0">
                <a:solidFill>
                  <a:srgbClr val="000000"/>
                </a:solidFill>
                <a:latin typeface="Calibri" pitchFamily="18"/>
              </a:rPr>
              <a:t> </a:t>
            </a:r>
            <a:r>
              <a:rPr lang="hu-HU" sz="1200" dirty="0" err="1">
                <a:solidFill>
                  <a:srgbClr val="000000"/>
                </a:solidFill>
                <a:latin typeface="Calibri" pitchFamily="18"/>
              </a:rPr>
              <a:t>have</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go </a:t>
            </a:r>
            <a:r>
              <a:rPr lang="hu-HU" sz="1200" dirty="0" err="1">
                <a:solidFill>
                  <a:srgbClr val="000000"/>
                </a:solidFill>
                <a:latin typeface="Calibri" pitchFamily="18"/>
              </a:rPr>
              <a:t>on</a:t>
            </a:r>
            <a:r>
              <a:rPr lang="hu-HU" sz="1200" dirty="0">
                <a:solidFill>
                  <a:srgbClr val="000000"/>
                </a:solidFill>
                <a:latin typeface="Calibri" pitchFamily="18"/>
              </a:rPr>
              <a:t> </a:t>
            </a:r>
            <a:r>
              <a:rPr lang="hu-HU" sz="1200" dirty="0" err="1">
                <a:solidFill>
                  <a:srgbClr val="000000"/>
                </a:solidFill>
                <a:latin typeface="Calibri" pitchFamily="18"/>
              </a:rPr>
              <a:t>buisness</a:t>
            </a:r>
            <a:r>
              <a:rPr lang="hu-HU" sz="1200" dirty="0">
                <a:solidFill>
                  <a:srgbClr val="000000"/>
                </a:solidFill>
                <a:latin typeface="Calibri" pitchFamily="18"/>
              </a:rPr>
              <a:t> </a:t>
            </a:r>
            <a:r>
              <a:rPr lang="hu-HU" sz="1200" dirty="0" err="1">
                <a:solidFill>
                  <a:srgbClr val="000000"/>
                </a:solidFill>
                <a:latin typeface="Calibri" pitchFamily="18"/>
              </a:rPr>
              <a:t>holiday</a:t>
            </a:r>
            <a:r>
              <a:rPr lang="hu-HU" sz="1200" dirty="0">
                <a:solidFill>
                  <a:srgbClr val="000000"/>
                </a:solidFill>
                <a:latin typeface="Calibri" pitchFamily="18"/>
              </a:rPr>
              <a:t> and </a:t>
            </a:r>
            <a:r>
              <a:rPr lang="hu-HU" sz="1200" dirty="0" err="1">
                <a:solidFill>
                  <a:srgbClr val="000000"/>
                </a:solidFill>
                <a:latin typeface="Calibri" pitchFamily="18"/>
              </a:rPr>
              <a:t>at</a:t>
            </a:r>
            <a:r>
              <a:rPr lang="hu-HU" sz="1200" dirty="0">
                <a:solidFill>
                  <a:srgbClr val="000000"/>
                </a:solidFill>
                <a:latin typeface="Calibri" pitchFamily="18"/>
              </a:rPr>
              <a:t> </a:t>
            </a:r>
            <a:r>
              <a:rPr lang="hu-HU" sz="1200" dirty="0" err="1">
                <a:solidFill>
                  <a:srgbClr val="000000"/>
                </a:solidFill>
                <a:latin typeface="Calibri" pitchFamily="18"/>
              </a:rPr>
              <a:t>that</a:t>
            </a:r>
            <a:r>
              <a:rPr lang="hu-HU" sz="1200" dirty="0">
                <a:solidFill>
                  <a:srgbClr val="000000"/>
                </a:solidFill>
                <a:latin typeface="Calibri" pitchFamily="18"/>
              </a:rPr>
              <a:t> </a:t>
            </a:r>
            <a:r>
              <a:rPr lang="hu-HU" sz="1200" dirty="0" err="1">
                <a:solidFill>
                  <a:srgbClr val="000000"/>
                </a:solidFill>
                <a:latin typeface="Calibri" pitchFamily="18"/>
              </a:rPr>
              <a:t>time</a:t>
            </a:r>
            <a:r>
              <a:rPr lang="hu-HU" sz="1200" dirty="0">
                <a:solidFill>
                  <a:srgbClr val="000000"/>
                </a:solidFill>
                <a:latin typeface="Calibri" pitchFamily="18"/>
              </a:rPr>
              <a:t> </a:t>
            </a:r>
            <a:r>
              <a:rPr lang="hu-HU" sz="1200" dirty="0" err="1">
                <a:solidFill>
                  <a:srgbClr val="000000"/>
                </a:solidFill>
                <a:latin typeface="Calibri" pitchFamily="18"/>
              </a:rPr>
              <a:t>they</a:t>
            </a:r>
            <a:r>
              <a:rPr lang="hu-HU" sz="1200" dirty="0">
                <a:solidFill>
                  <a:srgbClr val="000000"/>
                </a:solidFill>
                <a:latin typeface="Calibri" pitchFamily="18"/>
              </a:rPr>
              <a:t> </a:t>
            </a:r>
            <a:r>
              <a:rPr lang="hu-HU" sz="1200" dirty="0" err="1">
                <a:solidFill>
                  <a:srgbClr val="000000"/>
                </a:solidFill>
                <a:latin typeface="Calibri" pitchFamily="18"/>
              </a:rPr>
              <a:t>can</a:t>
            </a:r>
            <a:r>
              <a:rPr lang="hu-HU" sz="1200" dirty="0">
                <a:solidFill>
                  <a:srgbClr val="000000"/>
                </a:solidFill>
                <a:latin typeface="Calibri" pitchFamily="18"/>
              </a:rPr>
              <a:t> </a:t>
            </a:r>
            <a:r>
              <a:rPr lang="hu-HU" sz="1200" dirty="0" err="1">
                <a:solidFill>
                  <a:srgbClr val="000000"/>
                </a:solidFill>
                <a:latin typeface="Calibri" pitchFamily="18"/>
              </a:rPr>
              <a:t>travel</a:t>
            </a:r>
            <a:r>
              <a:rPr lang="hu-HU" sz="1200" dirty="0">
                <a:solidFill>
                  <a:srgbClr val="000000"/>
                </a:solidFill>
                <a:latin typeface="Calibri" pitchFamily="18"/>
              </a:rPr>
              <a:t> </a:t>
            </a:r>
            <a:r>
              <a:rPr lang="hu-HU" sz="1200" dirty="0" err="1">
                <a:solidFill>
                  <a:srgbClr val="000000"/>
                </a:solidFill>
                <a:latin typeface="Calibri" pitchFamily="18"/>
              </a:rPr>
              <a:t>with</a:t>
            </a:r>
            <a:r>
              <a:rPr lang="hu-HU" sz="1200" dirty="0">
                <a:solidFill>
                  <a:srgbClr val="000000"/>
                </a:solidFill>
                <a:latin typeface="Calibri" pitchFamily="18"/>
              </a:rPr>
              <a:t> </a:t>
            </a:r>
            <a:r>
              <a:rPr lang="hu-HU" sz="1200" dirty="0" err="1">
                <a:solidFill>
                  <a:srgbClr val="000000"/>
                </a:solidFill>
                <a:latin typeface="Calibri" pitchFamily="18"/>
              </a:rPr>
              <a:t>their</a:t>
            </a:r>
            <a:r>
              <a:rPr lang="hu-HU" sz="1200" dirty="0">
                <a:solidFill>
                  <a:srgbClr val="000000"/>
                </a:solidFill>
                <a:latin typeface="Calibri" pitchFamily="18"/>
              </a:rPr>
              <a:t> </a:t>
            </a:r>
            <a:r>
              <a:rPr lang="hu-HU" sz="1200" dirty="0" err="1">
                <a:solidFill>
                  <a:srgbClr val="000000"/>
                </a:solidFill>
                <a:latin typeface="Calibri" pitchFamily="18"/>
              </a:rPr>
              <a:t>families</a:t>
            </a:r>
            <a:r>
              <a:rPr lang="hu-HU" sz="1200" dirty="0">
                <a:solidFill>
                  <a:srgbClr val="000000"/>
                </a:solidFill>
                <a:latin typeface="Calibri" pitchFamily="18"/>
              </a:rPr>
              <a:t>, </a:t>
            </a:r>
            <a:r>
              <a:rPr lang="hu-HU" sz="1200" dirty="0" err="1">
                <a:solidFill>
                  <a:srgbClr val="000000"/>
                </a:solidFill>
                <a:latin typeface="Calibri" pitchFamily="18"/>
              </a:rPr>
              <a:t>have</a:t>
            </a:r>
            <a:r>
              <a:rPr lang="hu-HU" sz="1200" dirty="0">
                <a:solidFill>
                  <a:srgbClr val="000000"/>
                </a:solidFill>
                <a:latin typeface="Calibri" pitchFamily="18"/>
              </a:rPr>
              <a:t> </a:t>
            </a:r>
            <a:r>
              <a:rPr lang="hu-HU" sz="1200" dirty="0" err="1">
                <a:solidFill>
                  <a:srgbClr val="000000"/>
                </a:solidFill>
                <a:latin typeface="Calibri" pitchFamily="18"/>
              </a:rPr>
              <a:t>days</a:t>
            </a:r>
            <a:r>
              <a:rPr lang="hu-HU" sz="1200" dirty="0">
                <a:solidFill>
                  <a:srgbClr val="000000"/>
                </a:solidFill>
                <a:latin typeface="Calibri" pitchFamily="18"/>
              </a:rPr>
              <a:t> </a:t>
            </a:r>
            <a:r>
              <a:rPr lang="hu-HU" sz="1200" dirty="0" err="1">
                <a:solidFill>
                  <a:srgbClr val="000000"/>
                </a:solidFill>
                <a:latin typeface="Calibri" pitchFamily="18"/>
              </a:rPr>
              <a:t>off</a:t>
            </a:r>
            <a:r>
              <a:rPr lang="hu-HU" sz="1200" dirty="0">
                <a:solidFill>
                  <a:srgbClr val="000000"/>
                </a:solidFill>
                <a:latin typeface="Calibri" pitchFamily="18"/>
              </a:rPr>
              <a:t> and </a:t>
            </a:r>
            <a:r>
              <a:rPr lang="hu-HU" sz="1200" dirty="0" err="1">
                <a:solidFill>
                  <a:srgbClr val="000000"/>
                </a:solidFill>
                <a:latin typeface="Calibri" pitchFamily="18"/>
              </a:rPr>
              <a:t>spend</a:t>
            </a:r>
            <a:r>
              <a:rPr lang="hu-HU" sz="1200" dirty="0">
                <a:solidFill>
                  <a:srgbClr val="000000"/>
                </a:solidFill>
                <a:latin typeface="Calibri" pitchFamily="18"/>
              </a:rPr>
              <a:t> more </a:t>
            </a:r>
            <a:r>
              <a:rPr lang="hu-HU" sz="1200" dirty="0" err="1">
                <a:solidFill>
                  <a:srgbClr val="000000"/>
                </a:solidFill>
                <a:latin typeface="Calibri" pitchFamily="18"/>
              </a:rPr>
              <a:t>time</a:t>
            </a:r>
            <a:r>
              <a:rPr lang="hu-HU" sz="1200" dirty="0">
                <a:solidFill>
                  <a:srgbClr val="000000"/>
                </a:solidFill>
                <a:latin typeface="Calibri" pitchFamily="18"/>
              </a:rPr>
              <a:t> in </a:t>
            </a:r>
            <a:r>
              <a:rPr lang="hu-HU" sz="1200" dirty="0" err="1">
                <a:solidFill>
                  <a:srgbClr val="000000"/>
                </a:solidFill>
                <a:latin typeface="Calibri" pitchFamily="18"/>
              </a:rPr>
              <a:t>that</a:t>
            </a:r>
            <a:r>
              <a:rPr lang="hu-HU" sz="1200" dirty="0">
                <a:solidFill>
                  <a:srgbClr val="000000"/>
                </a:solidFill>
                <a:latin typeface="Calibri" pitchFamily="18"/>
              </a:rPr>
              <a:t> country.</a:t>
            </a:r>
          </a:p>
          <a:p>
            <a:pPr lvl="0" algn="l" hangingPunct="1">
              <a:tabLst>
                <a:tab pos="216000" algn="l"/>
              </a:tabLst>
            </a:pPr>
            <a:r>
              <a:rPr lang="hu-HU" sz="1200" dirty="0" err="1">
                <a:solidFill>
                  <a:srgbClr val="000000"/>
                </a:solidFill>
                <a:latin typeface="Calibri" pitchFamily="18"/>
              </a:rPr>
              <a:t>Thirdly</a:t>
            </a:r>
            <a:r>
              <a:rPr lang="hu-HU" sz="1200" dirty="0">
                <a:solidFill>
                  <a:srgbClr val="000000"/>
                </a:solidFill>
                <a:latin typeface="Calibri" pitchFamily="18"/>
              </a:rPr>
              <a:t>, </a:t>
            </a:r>
            <a:r>
              <a:rPr lang="hu-HU" sz="1200" dirty="0" err="1">
                <a:solidFill>
                  <a:srgbClr val="000000"/>
                </a:solidFill>
                <a:latin typeface="Calibri" pitchFamily="18"/>
              </a:rPr>
              <a:t>there</a:t>
            </a:r>
            <a:r>
              <a:rPr lang="hu-HU" sz="1200" dirty="0">
                <a:solidFill>
                  <a:srgbClr val="000000"/>
                </a:solidFill>
                <a:latin typeface="Calibri" pitchFamily="18"/>
              </a:rPr>
              <a:t> </a:t>
            </a:r>
            <a:r>
              <a:rPr lang="hu-HU" sz="1200" dirty="0" err="1">
                <a:solidFill>
                  <a:srgbClr val="000000"/>
                </a:solidFill>
                <a:latin typeface="Calibri" pitchFamily="18"/>
              </a:rPr>
              <a:t>are</a:t>
            </a:r>
            <a:r>
              <a:rPr lang="hu-HU" sz="1200" dirty="0">
                <a:solidFill>
                  <a:srgbClr val="000000"/>
                </a:solidFill>
                <a:latin typeface="Calibri" pitchFamily="18"/>
              </a:rPr>
              <a:t> </a:t>
            </a:r>
            <a:r>
              <a:rPr lang="hu-HU" sz="1200" dirty="0" err="1">
                <a:solidFill>
                  <a:srgbClr val="000000"/>
                </a:solidFill>
                <a:latin typeface="Calibri" pitchFamily="18"/>
              </a:rPr>
              <a:t>some</a:t>
            </a:r>
            <a:r>
              <a:rPr lang="hu-HU" sz="1200" dirty="0">
                <a:solidFill>
                  <a:srgbClr val="000000"/>
                </a:solidFill>
                <a:latin typeface="Calibri" pitchFamily="18"/>
              </a:rPr>
              <a:t> </a:t>
            </a:r>
            <a:r>
              <a:rPr lang="hu-HU" sz="1200" dirty="0" err="1">
                <a:solidFill>
                  <a:srgbClr val="000000"/>
                </a:solidFill>
                <a:latin typeface="Calibri" pitchFamily="18"/>
              </a:rPr>
              <a:t>chill</a:t>
            </a:r>
            <a:r>
              <a:rPr lang="hu-HU" sz="1200" dirty="0">
                <a:solidFill>
                  <a:srgbClr val="000000"/>
                </a:solidFill>
                <a:latin typeface="Calibri" pitchFamily="18"/>
              </a:rPr>
              <a:t> </a:t>
            </a:r>
            <a:r>
              <a:rPr lang="hu-HU" sz="1200" dirty="0" err="1">
                <a:solidFill>
                  <a:srgbClr val="000000"/>
                </a:solidFill>
                <a:latin typeface="Calibri" pitchFamily="18"/>
              </a:rPr>
              <a:t>rooms</a:t>
            </a:r>
            <a:r>
              <a:rPr lang="hu-HU" sz="1200" dirty="0">
                <a:solidFill>
                  <a:srgbClr val="000000"/>
                </a:solidFill>
                <a:latin typeface="Calibri" pitchFamily="18"/>
              </a:rPr>
              <a:t> </a:t>
            </a:r>
            <a:r>
              <a:rPr lang="hu-HU" sz="1200" dirty="0" err="1">
                <a:solidFill>
                  <a:srgbClr val="000000"/>
                </a:solidFill>
                <a:latin typeface="Calibri" pitchFamily="18"/>
              </a:rPr>
              <a:t>where</a:t>
            </a:r>
            <a:r>
              <a:rPr lang="hu-HU" sz="1200" dirty="0">
                <a:solidFill>
                  <a:srgbClr val="000000"/>
                </a:solidFill>
                <a:latin typeface="Calibri" pitchFamily="18"/>
              </a:rPr>
              <a:t> </a:t>
            </a:r>
            <a:r>
              <a:rPr lang="hu-HU" sz="1200" dirty="0" err="1">
                <a:solidFill>
                  <a:srgbClr val="000000"/>
                </a:solidFill>
                <a:latin typeface="Calibri" pitchFamily="18"/>
              </a:rPr>
              <a:t>employees</a:t>
            </a:r>
            <a:r>
              <a:rPr lang="hu-HU" sz="1200" dirty="0">
                <a:solidFill>
                  <a:srgbClr val="000000"/>
                </a:solidFill>
                <a:latin typeface="Calibri" pitchFamily="18"/>
              </a:rPr>
              <a:t> </a:t>
            </a:r>
            <a:r>
              <a:rPr lang="hu-HU" sz="1200" dirty="0" err="1">
                <a:solidFill>
                  <a:srgbClr val="000000"/>
                </a:solidFill>
                <a:latin typeface="Calibri" pitchFamily="18"/>
              </a:rPr>
              <a:t>can</a:t>
            </a:r>
            <a:r>
              <a:rPr lang="hu-HU" sz="1200" dirty="0">
                <a:solidFill>
                  <a:srgbClr val="000000"/>
                </a:solidFill>
                <a:latin typeface="Calibri" pitchFamily="18"/>
              </a:rPr>
              <a:t> </a:t>
            </a:r>
            <a:r>
              <a:rPr lang="hu-HU" sz="1200" dirty="0" err="1">
                <a:solidFill>
                  <a:srgbClr val="000000"/>
                </a:solidFill>
                <a:latin typeface="Calibri" pitchFamily="18"/>
              </a:rPr>
              <a:t>relax</a:t>
            </a:r>
            <a:r>
              <a:rPr lang="hu-HU" sz="1200" dirty="0">
                <a:solidFill>
                  <a:srgbClr val="000000"/>
                </a:solidFill>
                <a:latin typeface="Calibri" pitchFamily="18"/>
              </a:rPr>
              <a:t>, play </a:t>
            </a:r>
            <a:r>
              <a:rPr lang="hu-HU" sz="1200" dirty="0" err="1">
                <a:solidFill>
                  <a:srgbClr val="000000"/>
                </a:solidFill>
                <a:latin typeface="Calibri" pitchFamily="18"/>
              </a:rPr>
              <a:t>table</a:t>
            </a:r>
            <a:r>
              <a:rPr lang="hu-HU" sz="1200" dirty="0">
                <a:solidFill>
                  <a:srgbClr val="000000"/>
                </a:solidFill>
                <a:latin typeface="Calibri" pitchFamily="18"/>
              </a:rPr>
              <a:t> </a:t>
            </a:r>
            <a:r>
              <a:rPr lang="hu-HU" sz="1200" dirty="0" err="1">
                <a:solidFill>
                  <a:srgbClr val="000000"/>
                </a:solidFill>
                <a:latin typeface="Calibri" pitchFamily="18"/>
              </a:rPr>
              <a:t>tennis</a:t>
            </a:r>
            <a:r>
              <a:rPr lang="hu-HU" sz="1200" dirty="0">
                <a:solidFill>
                  <a:srgbClr val="000000"/>
                </a:solidFill>
                <a:latin typeface="Calibri" pitchFamily="18"/>
              </a:rPr>
              <a:t> and chat </a:t>
            </a:r>
            <a:r>
              <a:rPr lang="hu-HU" sz="1200" dirty="0" err="1">
                <a:solidFill>
                  <a:srgbClr val="000000"/>
                </a:solidFill>
                <a:latin typeface="Calibri" pitchFamily="18"/>
              </a:rPr>
              <a:t>after</a:t>
            </a:r>
            <a:r>
              <a:rPr lang="hu-HU" sz="1200" dirty="0">
                <a:solidFill>
                  <a:srgbClr val="000000"/>
                </a:solidFill>
                <a:latin typeface="Calibri" pitchFamily="18"/>
              </a:rPr>
              <a:t> a </a:t>
            </a:r>
            <a:r>
              <a:rPr lang="hu-HU" sz="1200" dirty="0" err="1">
                <a:solidFill>
                  <a:srgbClr val="000000"/>
                </a:solidFill>
                <a:latin typeface="Calibri" pitchFamily="18"/>
              </a:rPr>
              <a:t>tiring</a:t>
            </a:r>
            <a:r>
              <a:rPr lang="hu-HU" sz="1200" dirty="0">
                <a:solidFill>
                  <a:srgbClr val="000000"/>
                </a:solidFill>
                <a:latin typeface="Calibri" pitchFamily="18"/>
              </a:rPr>
              <a:t> meeting. </a:t>
            </a:r>
            <a:r>
              <a:rPr lang="hu-HU" sz="1200" dirty="0" err="1">
                <a:solidFill>
                  <a:srgbClr val="000000"/>
                </a:solidFill>
                <a:latin typeface="Calibri" pitchFamily="18"/>
              </a:rPr>
              <a:t>This</a:t>
            </a:r>
            <a:r>
              <a:rPr lang="hu-HU" sz="1200" dirty="0">
                <a:solidFill>
                  <a:srgbClr val="000000"/>
                </a:solidFill>
                <a:latin typeface="Calibri" pitchFamily="18"/>
              </a:rPr>
              <a:t> </a:t>
            </a:r>
            <a:r>
              <a:rPr lang="hu-HU" sz="1200" dirty="0" err="1">
                <a:solidFill>
                  <a:srgbClr val="000000"/>
                </a:solidFill>
                <a:latin typeface="Calibri" pitchFamily="18"/>
              </a:rPr>
              <a:t>relax</a:t>
            </a:r>
            <a:r>
              <a:rPr lang="hu-HU" sz="1200" dirty="0">
                <a:solidFill>
                  <a:srgbClr val="000000"/>
                </a:solidFill>
                <a:latin typeface="Calibri" pitchFamily="18"/>
              </a:rPr>
              <a:t> </a:t>
            </a:r>
            <a:r>
              <a:rPr lang="hu-HU" sz="1200" dirty="0" err="1">
                <a:solidFill>
                  <a:srgbClr val="000000"/>
                </a:solidFill>
                <a:latin typeface="Calibri" pitchFamily="18"/>
              </a:rPr>
              <a:t>time</a:t>
            </a:r>
            <a:r>
              <a:rPr lang="hu-HU" sz="1200" dirty="0">
                <a:solidFill>
                  <a:srgbClr val="000000"/>
                </a:solidFill>
                <a:latin typeface="Calibri" pitchFamily="18"/>
              </a:rPr>
              <a:t> </a:t>
            </a:r>
            <a:r>
              <a:rPr lang="hu-HU" sz="1200" dirty="0" err="1">
                <a:solidFill>
                  <a:srgbClr val="000000"/>
                </a:solidFill>
                <a:latin typeface="Calibri" pitchFamily="18"/>
              </a:rPr>
              <a:t>helps</a:t>
            </a:r>
            <a:r>
              <a:rPr lang="hu-HU" sz="1200" dirty="0">
                <a:solidFill>
                  <a:srgbClr val="000000"/>
                </a:solidFill>
                <a:latin typeface="Calibri" pitchFamily="18"/>
              </a:rPr>
              <a:t> </a:t>
            </a:r>
            <a:r>
              <a:rPr lang="hu-HU" sz="1200" dirty="0" err="1">
                <a:solidFill>
                  <a:srgbClr val="000000"/>
                </a:solidFill>
                <a:latin typeface="Calibri" pitchFamily="18"/>
              </a:rPr>
              <a:t>employees</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be </a:t>
            </a:r>
            <a:r>
              <a:rPr lang="hu-HU" sz="1200" dirty="0" err="1">
                <a:solidFill>
                  <a:srgbClr val="000000"/>
                </a:solidFill>
                <a:latin typeface="Calibri" pitchFamily="18"/>
              </a:rPr>
              <a:t>fresh</a:t>
            </a:r>
            <a:r>
              <a:rPr lang="hu-HU" sz="1200" dirty="0">
                <a:solidFill>
                  <a:srgbClr val="000000"/>
                </a:solidFill>
                <a:latin typeface="Calibri" pitchFamily="18"/>
              </a:rPr>
              <a:t> and </a:t>
            </a:r>
            <a:r>
              <a:rPr lang="hu-HU" sz="1200" dirty="0" err="1">
                <a:solidFill>
                  <a:srgbClr val="000000"/>
                </a:solidFill>
                <a:latin typeface="Calibri" pitchFamily="18"/>
              </a:rPr>
              <a:t>hard-working</a:t>
            </a:r>
            <a:r>
              <a:rPr lang="hu-HU" sz="1200" dirty="0">
                <a:solidFill>
                  <a:srgbClr val="000000"/>
                </a:solidFill>
                <a:latin typeface="Calibri" pitchFamily="18"/>
              </a:rPr>
              <a:t> during </a:t>
            </a:r>
            <a:r>
              <a:rPr lang="hu-HU" sz="1200" dirty="0" err="1">
                <a:solidFill>
                  <a:srgbClr val="000000"/>
                </a:solidFill>
                <a:latin typeface="Calibri" pitchFamily="18"/>
              </a:rPr>
              <a:t>tiresome</a:t>
            </a:r>
            <a:r>
              <a:rPr lang="hu-HU" sz="1200" dirty="0">
                <a:solidFill>
                  <a:srgbClr val="000000"/>
                </a:solidFill>
                <a:latin typeface="Calibri" pitchFamily="18"/>
              </a:rPr>
              <a:t> </a:t>
            </a:r>
            <a:r>
              <a:rPr lang="hu-HU" sz="1200" dirty="0" err="1">
                <a:solidFill>
                  <a:srgbClr val="000000"/>
                </a:solidFill>
                <a:latin typeface="Calibri" pitchFamily="18"/>
              </a:rPr>
              <a:t>days</a:t>
            </a:r>
            <a:r>
              <a:rPr lang="hu-HU" sz="1200" dirty="0">
                <a:solidFill>
                  <a:srgbClr val="000000"/>
                </a:solidFill>
                <a:latin typeface="Calibri" pitchFamily="18"/>
              </a:rPr>
              <a:t>.</a:t>
            </a:r>
          </a:p>
          <a:p>
            <a:pPr lvl="0" algn="l" hangingPunct="1">
              <a:tabLst>
                <a:tab pos="216000" algn="l"/>
              </a:tabLst>
            </a:pPr>
            <a:r>
              <a:rPr lang="hu-HU" sz="1200" dirty="0" err="1">
                <a:solidFill>
                  <a:srgbClr val="000000"/>
                </a:solidFill>
                <a:latin typeface="Calibri" pitchFamily="18"/>
              </a:rPr>
              <a:t>What</a:t>
            </a:r>
            <a:r>
              <a:rPr lang="hu-HU" sz="1200" dirty="0">
                <a:solidFill>
                  <a:srgbClr val="000000"/>
                </a:solidFill>
                <a:latin typeface="Calibri" pitchFamily="18"/>
              </a:rPr>
              <a:t> is more the </a:t>
            </a:r>
            <a:r>
              <a:rPr lang="hu-HU" sz="1200" dirty="0" err="1">
                <a:solidFill>
                  <a:srgbClr val="000000"/>
                </a:solidFill>
                <a:latin typeface="Calibri" pitchFamily="18"/>
              </a:rPr>
              <a:t>company</a:t>
            </a:r>
            <a:r>
              <a:rPr lang="hu-HU" sz="1200" dirty="0">
                <a:solidFill>
                  <a:srgbClr val="000000"/>
                </a:solidFill>
                <a:latin typeface="Calibri" pitchFamily="18"/>
              </a:rPr>
              <a:t> </a:t>
            </a:r>
            <a:r>
              <a:rPr lang="hu-HU" sz="1200" dirty="0" err="1">
                <a:solidFill>
                  <a:srgbClr val="000000"/>
                </a:solidFill>
                <a:latin typeface="Calibri" pitchFamily="18"/>
              </a:rPr>
              <a:t>looks</a:t>
            </a:r>
            <a:r>
              <a:rPr lang="hu-HU" sz="1200" dirty="0">
                <a:solidFill>
                  <a:srgbClr val="000000"/>
                </a:solidFill>
                <a:latin typeface="Calibri" pitchFamily="18"/>
              </a:rPr>
              <a:t> </a:t>
            </a:r>
            <a:r>
              <a:rPr lang="hu-HU" sz="1200" dirty="0" err="1">
                <a:solidFill>
                  <a:srgbClr val="000000"/>
                </a:solidFill>
                <a:latin typeface="Calibri" pitchFamily="18"/>
              </a:rPr>
              <a:t>after</a:t>
            </a:r>
            <a:r>
              <a:rPr lang="hu-HU" sz="1200" dirty="0">
                <a:solidFill>
                  <a:srgbClr val="000000"/>
                </a:solidFill>
                <a:latin typeface="Calibri" pitchFamily="18"/>
              </a:rPr>
              <a:t> </a:t>
            </a:r>
            <a:r>
              <a:rPr lang="hu-HU" sz="1200" dirty="0" err="1">
                <a:solidFill>
                  <a:srgbClr val="000000"/>
                </a:solidFill>
                <a:latin typeface="Calibri" pitchFamily="18"/>
              </a:rPr>
              <a:t>the</a:t>
            </a:r>
            <a:r>
              <a:rPr lang="hu-HU" sz="1200" dirty="0">
                <a:solidFill>
                  <a:srgbClr val="000000"/>
                </a:solidFill>
                <a:latin typeface="Calibri" pitchFamily="18"/>
              </a:rPr>
              <a:t> </a:t>
            </a:r>
            <a:r>
              <a:rPr lang="hu-HU" sz="1200" dirty="0" err="1">
                <a:solidFill>
                  <a:srgbClr val="000000"/>
                </a:solidFill>
                <a:latin typeface="Calibri" pitchFamily="18"/>
              </a:rPr>
              <a:t>workers</a:t>
            </a:r>
            <a:r>
              <a:rPr lang="hu-HU" sz="1200" dirty="0">
                <a:solidFill>
                  <a:srgbClr val="000000"/>
                </a:solidFill>
                <a:latin typeface="Calibri" pitchFamily="18"/>
              </a:rPr>
              <a:t>’ </a:t>
            </a:r>
            <a:r>
              <a:rPr lang="hu-HU" sz="1200" dirty="0" err="1">
                <a:solidFill>
                  <a:srgbClr val="000000"/>
                </a:solidFill>
                <a:latin typeface="Calibri" pitchFamily="18"/>
              </a:rPr>
              <a:t>health</a:t>
            </a:r>
            <a:r>
              <a:rPr lang="hu-HU" sz="1200" dirty="0">
                <a:solidFill>
                  <a:srgbClr val="000000"/>
                </a:solidFill>
                <a:latin typeface="Calibri" pitchFamily="18"/>
              </a:rPr>
              <a:t>. It </a:t>
            </a:r>
            <a:r>
              <a:rPr lang="hu-HU" sz="1200" dirty="0" err="1">
                <a:solidFill>
                  <a:srgbClr val="000000"/>
                </a:solidFill>
                <a:latin typeface="Calibri" pitchFamily="18"/>
              </a:rPr>
              <a:t>holds</a:t>
            </a:r>
            <a:r>
              <a:rPr lang="hu-HU" sz="1200" dirty="0">
                <a:solidFill>
                  <a:srgbClr val="000000"/>
                </a:solidFill>
                <a:latin typeface="Calibri" pitchFamily="18"/>
              </a:rPr>
              <a:t> </a:t>
            </a:r>
            <a:r>
              <a:rPr lang="hu-HU" sz="1200" dirty="0" err="1">
                <a:solidFill>
                  <a:srgbClr val="000000"/>
                </a:solidFill>
                <a:latin typeface="Calibri" pitchFamily="18"/>
              </a:rPr>
              <a:t>absolute</a:t>
            </a:r>
            <a:r>
              <a:rPr lang="hu-HU" sz="1200" dirty="0">
                <a:solidFill>
                  <a:srgbClr val="000000"/>
                </a:solidFill>
                <a:latin typeface="Calibri" pitchFamily="18"/>
              </a:rPr>
              <a:t> free </a:t>
            </a:r>
            <a:r>
              <a:rPr lang="hu-HU" sz="1200" dirty="0" err="1">
                <a:solidFill>
                  <a:srgbClr val="000000"/>
                </a:solidFill>
                <a:latin typeface="Calibri" pitchFamily="18"/>
              </a:rPr>
              <a:t>healthy</a:t>
            </a:r>
            <a:r>
              <a:rPr lang="hu-HU" sz="1200" dirty="0">
                <a:solidFill>
                  <a:srgbClr val="000000"/>
                </a:solidFill>
                <a:latin typeface="Calibri" pitchFamily="18"/>
              </a:rPr>
              <a:t> </a:t>
            </a:r>
            <a:r>
              <a:rPr lang="hu-HU" sz="1200" dirty="0" err="1">
                <a:solidFill>
                  <a:srgbClr val="000000"/>
                </a:solidFill>
                <a:latin typeface="Calibri" pitchFamily="18"/>
              </a:rPr>
              <a:t>days</a:t>
            </a:r>
            <a:r>
              <a:rPr lang="hu-HU" sz="1200" dirty="0">
                <a:solidFill>
                  <a:srgbClr val="000000"/>
                </a:solidFill>
                <a:latin typeface="Calibri" pitchFamily="18"/>
              </a:rPr>
              <a:t>, </a:t>
            </a:r>
            <a:r>
              <a:rPr lang="hu-HU" sz="1200" dirty="0" err="1">
                <a:solidFill>
                  <a:srgbClr val="000000"/>
                </a:solidFill>
                <a:latin typeface="Calibri" pitchFamily="18"/>
              </a:rPr>
              <a:t>that</a:t>
            </a:r>
            <a:r>
              <a:rPr lang="hu-HU" sz="1200" dirty="0">
                <a:solidFill>
                  <a:srgbClr val="000000"/>
                </a:solidFill>
                <a:latin typeface="Calibri" pitchFamily="18"/>
              </a:rPr>
              <a:t> </a:t>
            </a:r>
            <a:r>
              <a:rPr lang="hu-HU" sz="1200" dirty="0" err="1">
                <a:solidFill>
                  <a:srgbClr val="000000"/>
                </a:solidFill>
                <a:latin typeface="Calibri" pitchFamily="18"/>
              </a:rPr>
              <a:t>means</a:t>
            </a:r>
            <a:r>
              <a:rPr lang="hu-HU" sz="1200" dirty="0">
                <a:solidFill>
                  <a:srgbClr val="000000"/>
                </a:solidFill>
                <a:latin typeface="Calibri" pitchFamily="18"/>
              </a:rPr>
              <a:t> </a:t>
            </a:r>
            <a:r>
              <a:rPr lang="hu-HU" sz="1200" dirty="0" err="1">
                <a:solidFill>
                  <a:srgbClr val="000000"/>
                </a:solidFill>
                <a:latin typeface="Calibri" pitchFamily="18"/>
              </a:rPr>
              <a:t>e.g</a:t>
            </a:r>
            <a:r>
              <a:rPr lang="hu-HU" sz="1200" dirty="0">
                <a:solidFill>
                  <a:srgbClr val="000000"/>
                </a:solidFill>
                <a:latin typeface="Calibri" pitchFamily="18"/>
              </a:rPr>
              <a:t>. </a:t>
            </a:r>
            <a:r>
              <a:rPr lang="hu-HU" sz="1200" dirty="0" err="1">
                <a:solidFill>
                  <a:srgbClr val="000000"/>
                </a:solidFill>
                <a:latin typeface="Calibri" pitchFamily="18"/>
              </a:rPr>
              <a:t>every</a:t>
            </a:r>
            <a:r>
              <a:rPr lang="hu-HU" sz="1200" dirty="0">
                <a:solidFill>
                  <a:srgbClr val="000000"/>
                </a:solidFill>
                <a:latin typeface="Calibri" pitchFamily="18"/>
              </a:rPr>
              <a:t> </a:t>
            </a:r>
            <a:r>
              <a:rPr lang="hu-HU" sz="1200" dirty="0" err="1">
                <a:solidFill>
                  <a:srgbClr val="000000"/>
                </a:solidFill>
                <a:latin typeface="Calibri" pitchFamily="18"/>
              </a:rPr>
              <a:t>Monday</a:t>
            </a:r>
            <a:r>
              <a:rPr lang="hu-HU" sz="1200" dirty="0">
                <a:solidFill>
                  <a:srgbClr val="000000"/>
                </a:solidFill>
                <a:latin typeface="Calibri" pitchFamily="18"/>
              </a:rPr>
              <a:t> is the </a:t>
            </a:r>
            <a:r>
              <a:rPr lang="hu-HU" sz="1200" dirty="0" err="1">
                <a:solidFill>
                  <a:srgbClr val="000000"/>
                </a:solidFill>
                <a:latin typeface="Calibri" pitchFamily="18"/>
              </a:rPr>
              <a:t>fruit</a:t>
            </a:r>
            <a:r>
              <a:rPr lang="hu-HU" sz="1200" dirty="0">
                <a:solidFill>
                  <a:srgbClr val="000000"/>
                </a:solidFill>
                <a:latin typeface="Calibri" pitchFamily="18"/>
              </a:rPr>
              <a:t> </a:t>
            </a:r>
            <a:r>
              <a:rPr lang="hu-HU" sz="1200" dirty="0" err="1">
                <a:solidFill>
                  <a:srgbClr val="000000"/>
                </a:solidFill>
                <a:latin typeface="Calibri" pitchFamily="18"/>
              </a:rPr>
              <a:t>day</a:t>
            </a:r>
            <a:r>
              <a:rPr lang="hu-HU" sz="1200" dirty="0">
                <a:solidFill>
                  <a:srgbClr val="000000"/>
                </a:solidFill>
                <a:latin typeface="Calibri" pitchFamily="18"/>
              </a:rPr>
              <a:t>, </a:t>
            </a:r>
            <a:r>
              <a:rPr lang="hu-HU" sz="1200" dirty="0" err="1">
                <a:solidFill>
                  <a:srgbClr val="000000"/>
                </a:solidFill>
                <a:latin typeface="Calibri" pitchFamily="18"/>
              </a:rPr>
              <a:t>the</a:t>
            </a:r>
            <a:r>
              <a:rPr lang="hu-HU" sz="1200" dirty="0">
                <a:solidFill>
                  <a:srgbClr val="000000"/>
                </a:solidFill>
                <a:latin typeface="Calibri" pitchFamily="18"/>
              </a:rPr>
              <a:t> </a:t>
            </a:r>
            <a:r>
              <a:rPr lang="hu-HU" sz="1200" dirty="0" err="1">
                <a:solidFill>
                  <a:srgbClr val="000000"/>
                </a:solidFill>
                <a:latin typeface="Calibri" pitchFamily="18"/>
              </a:rPr>
              <a:t>employees</a:t>
            </a:r>
            <a:r>
              <a:rPr lang="hu-HU" sz="1200" dirty="0">
                <a:solidFill>
                  <a:srgbClr val="000000"/>
                </a:solidFill>
                <a:latin typeface="Calibri" pitchFamily="18"/>
              </a:rPr>
              <a:t> </a:t>
            </a:r>
            <a:r>
              <a:rPr lang="hu-HU" sz="1200" dirty="0" err="1">
                <a:solidFill>
                  <a:srgbClr val="000000"/>
                </a:solidFill>
                <a:latin typeface="Calibri" pitchFamily="18"/>
              </a:rPr>
              <a:t>eat</a:t>
            </a:r>
            <a:r>
              <a:rPr lang="hu-HU" sz="1200" dirty="0">
                <a:solidFill>
                  <a:srgbClr val="000000"/>
                </a:solidFill>
                <a:latin typeface="Calibri" pitchFamily="18"/>
              </a:rPr>
              <a:t> </a:t>
            </a:r>
            <a:r>
              <a:rPr lang="hu-HU" sz="1200" dirty="0" err="1">
                <a:solidFill>
                  <a:srgbClr val="000000"/>
                </a:solidFill>
                <a:latin typeface="Calibri" pitchFamily="18"/>
              </a:rPr>
              <a:t>fruit</a:t>
            </a:r>
            <a:r>
              <a:rPr lang="hu-HU" sz="1200" dirty="0">
                <a:solidFill>
                  <a:srgbClr val="000000"/>
                </a:solidFill>
                <a:latin typeface="Calibri" pitchFamily="18"/>
              </a:rPr>
              <a:t> </a:t>
            </a:r>
            <a:r>
              <a:rPr lang="hu-HU" sz="1200" dirty="0" err="1">
                <a:solidFill>
                  <a:srgbClr val="000000"/>
                </a:solidFill>
                <a:latin typeface="Calibri" pitchFamily="18"/>
              </a:rPr>
              <a:t>all</a:t>
            </a:r>
            <a:r>
              <a:rPr lang="hu-HU" sz="1200" dirty="0">
                <a:solidFill>
                  <a:srgbClr val="000000"/>
                </a:solidFill>
                <a:latin typeface="Calibri" pitchFamily="18"/>
              </a:rPr>
              <a:t> </a:t>
            </a:r>
            <a:r>
              <a:rPr lang="hu-HU" sz="1200" dirty="0" err="1">
                <a:solidFill>
                  <a:srgbClr val="000000"/>
                </a:solidFill>
                <a:latin typeface="Calibri" pitchFamily="18"/>
              </a:rPr>
              <a:t>day</a:t>
            </a:r>
            <a:r>
              <a:rPr lang="hu-HU" sz="1200" dirty="0">
                <a:solidFill>
                  <a:srgbClr val="000000"/>
                </a:solidFill>
                <a:latin typeface="Calibri" pitchFamily="18"/>
              </a:rPr>
              <a:t>.  There is </a:t>
            </a:r>
            <a:r>
              <a:rPr lang="hu-HU" sz="1200" dirty="0" err="1">
                <a:solidFill>
                  <a:srgbClr val="000000"/>
                </a:solidFill>
                <a:latin typeface="Calibri" pitchFamily="18"/>
              </a:rPr>
              <a:t>also</a:t>
            </a:r>
            <a:r>
              <a:rPr lang="hu-HU" sz="1200" dirty="0">
                <a:solidFill>
                  <a:srgbClr val="000000"/>
                </a:solidFill>
                <a:latin typeface="Calibri" pitchFamily="18"/>
              </a:rPr>
              <a:t> a </a:t>
            </a:r>
            <a:r>
              <a:rPr lang="hu-HU" sz="1200" dirty="0" err="1">
                <a:solidFill>
                  <a:srgbClr val="000000"/>
                </a:solidFill>
                <a:latin typeface="Calibri" pitchFamily="18"/>
              </a:rPr>
              <a:t>canteen</a:t>
            </a:r>
            <a:r>
              <a:rPr lang="hu-HU" sz="1200" dirty="0">
                <a:solidFill>
                  <a:srgbClr val="000000"/>
                </a:solidFill>
                <a:latin typeface="Calibri" pitchFamily="18"/>
              </a:rPr>
              <a:t> </a:t>
            </a:r>
            <a:r>
              <a:rPr lang="hu-HU" sz="1200" dirty="0" err="1">
                <a:solidFill>
                  <a:srgbClr val="000000"/>
                </a:solidFill>
                <a:latin typeface="Calibri" pitchFamily="18"/>
              </a:rPr>
              <a:t>where</a:t>
            </a:r>
            <a:r>
              <a:rPr lang="hu-HU" sz="1200" dirty="0">
                <a:solidFill>
                  <a:srgbClr val="000000"/>
                </a:solidFill>
                <a:latin typeface="Calibri" pitchFamily="18"/>
              </a:rPr>
              <a:t> </a:t>
            </a:r>
            <a:r>
              <a:rPr lang="hu-HU" sz="1200" dirty="0" err="1">
                <a:solidFill>
                  <a:srgbClr val="000000"/>
                </a:solidFill>
                <a:latin typeface="Calibri" pitchFamily="18"/>
              </a:rPr>
              <a:t>they</a:t>
            </a:r>
            <a:r>
              <a:rPr lang="hu-HU" sz="1200" dirty="0">
                <a:solidFill>
                  <a:srgbClr val="000000"/>
                </a:solidFill>
                <a:latin typeface="Calibri" pitchFamily="18"/>
              </a:rPr>
              <a:t> </a:t>
            </a:r>
            <a:r>
              <a:rPr lang="hu-HU" sz="1200" dirty="0" err="1">
                <a:solidFill>
                  <a:srgbClr val="000000"/>
                </a:solidFill>
                <a:latin typeface="Calibri" pitchFamily="18"/>
              </a:rPr>
              <a:t>can</a:t>
            </a:r>
            <a:r>
              <a:rPr lang="hu-HU" sz="1200" dirty="0">
                <a:solidFill>
                  <a:srgbClr val="000000"/>
                </a:solidFill>
                <a:latin typeface="Calibri" pitchFamily="18"/>
              </a:rPr>
              <a:t> </a:t>
            </a:r>
            <a:r>
              <a:rPr lang="hu-HU" sz="1200" dirty="0" err="1">
                <a:solidFill>
                  <a:srgbClr val="000000"/>
                </a:solidFill>
                <a:latin typeface="Calibri" pitchFamily="18"/>
              </a:rPr>
              <a:t>have</a:t>
            </a:r>
            <a:r>
              <a:rPr lang="hu-HU" sz="1200" dirty="0">
                <a:solidFill>
                  <a:srgbClr val="000000"/>
                </a:solidFill>
                <a:latin typeface="Calibri" pitchFamily="18"/>
              </a:rPr>
              <a:t> </a:t>
            </a:r>
            <a:r>
              <a:rPr lang="hu-HU" sz="1200" dirty="0" err="1">
                <a:solidFill>
                  <a:srgbClr val="000000"/>
                </a:solidFill>
                <a:latin typeface="Calibri" pitchFamily="18"/>
              </a:rPr>
              <a:t>lunch</a:t>
            </a:r>
            <a:r>
              <a:rPr lang="hu-HU" sz="1200" dirty="0">
                <a:solidFill>
                  <a:srgbClr val="000000"/>
                </a:solidFill>
                <a:latin typeface="Calibri" pitchFamily="18"/>
              </a:rPr>
              <a:t>, it </a:t>
            </a:r>
            <a:r>
              <a:rPr lang="hu-HU" sz="1200" dirty="0" err="1">
                <a:solidFill>
                  <a:srgbClr val="000000"/>
                </a:solidFill>
                <a:latin typeface="Calibri" pitchFamily="18"/>
              </a:rPr>
              <a:t>services</a:t>
            </a:r>
            <a:r>
              <a:rPr lang="hu-HU" sz="1200" dirty="0">
                <a:solidFill>
                  <a:srgbClr val="000000"/>
                </a:solidFill>
                <a:latin typeface="Calibri" pitchFamily="18"/>
              </a:rPr>
              <a:t> </a:t>
            </a:r>
            <a:r>
              <a:rPr lang="hu-HU" sz="1200" dirty="0" err="1">
                <a:solidFill>
                  <a:srgbClr val="000000"/>
                </a:solidFill>
                <a:latin typeface="Calibri" pitchFamily="18"/>
              </a:rPr>
              <a:t>low-fat</a:t>
            </a:r>
            <a:r>
              <a:rPr lang="hu-HU" sz="1200" dirty="0">
                <a:solidFill>
                  <a:srgbClr val="000000"/>
                </a:solidFill>
                <a:latin typeface="Calibri" pitchFamily="18"/>
              </a:rPr>
              <a:t> and </a:t>
            </a:r>
            <a:r>
              <a:rPr lang="hu-HU" sz="1200" dirty="0" err="1">
                <a:solidFill>
                  <a:srgbClr val="000000"/>
                </a:solidFill>
                <a:latin typeface="Calibri" pitchFamily="18"/>
              </a:rPr>
              <a:t>vegetarian</a:t>
            </a:r>
            <a:r>
              <a:rPr lang="hu-HU" sz="1200" dirty="0">
                <a:solidFill>
                  <a:srgbClr val="000000"/>
                </a:solidFill>
                <a:latin typeface="Calibri" pitchFamily="18"/>
              </a:rPr>
              <a:t> </a:t>
            </a:r>
            <a:r>
              <a:rPr lang="hu-HU" sz="1200" dirty="0" err="1">
                <a:solidFill>
                  <a:srgbClr val="000000"/>
                </a:solidFill>
                <a:latin typeface="Calibri" pitchFamily="18"/>
              </a:rPr>
              <a:t>food</a:t>
            </a:r>
            <a:r>
              <a:rPr lang="hu-HU" sz="1200" dirty="0">
                <a:solidFill>
                  <a:srgbClr val="000000"/>
                </a:solidFill>
                <a:latin typeface="Calibri" pitchFamily="18"/>
              </a:rPr>
              <a:t> </a:t>
            </a:r>
            <a:r>
              <a:rPr lang="hu-HU" sz="1200" dirty="0" err="1">
                <a:solidFill>
                  <a:srgbClr val="000000"/>
                </a:solidFill>
                <a:latin typeface="Calibri" pitchFamily="18"/>
              </a:rPr>
              <a:t>as</a:t>
            </a:r>
            <a:r>
              <a:rPr lang="hu-HU" sz="1200" dirty="0">
                <a:solidFill>
                  <a:srgbClr val="000000"/>
                </a:solidFill>
                <a:latin typeface="Calibri" pitchFamily="18"/>
              </a:rPr>
              <a:t> </a:t>
            </a:r>
            <a:r>
              <a:rPr lang="hu-HU" sz="1200" dirty="0" err="1">
                <a:solidFill>
                  <a:srgbClr val="000000"/>
                </a:solidFill>
                <a:latin typeface="Calibri" pitchFamily="18"/>
              </a:rPr>
              <a:t>well</a:t>
            </a:r>
            <a:r>
              <a:rPr lang="hu-HU" sz="1200" dirty="0">
                <a:solidFill>
                  <a:srgbClr val="000000"/>
                </a:solidFill>
                <a:latin typeface="Calibri" pitchFamily="18"/>
              </a:rPr>
              <a:t>.</a:t>
            </a:r>
          </a:p>
          <a:p>
            <a:pPr lvl="0" algn="l" hangingPunct="1">
              <a:tabLst>
                <a:tab pos="216000" algn="l"/>
              </a:tabLst>
            </a:pPr>
            <a:r>
              <a:rPr lang="hu-HU" sz="1200" dirty="0">
                <a:solidFill>
                  <a:srgbClr val="000000"/>
                </a:solidFill>
                <a:latin typeface="Calibri" pitchFamily="18"/>
              </a:rPr>
              <a:t>GE </a:t>
            </a:r>
            <a:r>
              <a:rPr lang="hu-HU" sz="1200" dirty="0" err="1">
                <a:solidFill>
                  <a:srgbClr val="000000"/>
                </a:solidFill>
                <a:latin typeface="Calibri" pitchFamily="18"/>
              </a:rPr>
              <a:t>tries</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help</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keep</a:t>
            </a:r>
            <a:r>
              <a:rPr lang="hu-HU" sz="1200" dirty="0">
                <a:solidFill>
                  <a:srgbClr val="000000"/>
                </a:solidFill>
                <a:latin typeface="Calibri" pitchFamily="18"/>
              </a:rPr>
              <a:t> the </a:t>
            </a:r>
            <a:r>
              <a:rPr lang="hu-HU" sz="1200" dirty="0" err="1">
                <a:solidFill>
                  <a:srgbClr val="000000"/>
                </a:solidFill>
                <a:latin typeface="Calibri" pitchFamily="18"/>
              </a:rPr>
              <a:t>balance</a:t>
            </a:r>
            <a:r>
              <a:rPr lang="hu-HU" sz="1200" dirty="0">
                <a:solidFill>
                  <a:srgbClr val="000000"/>
                </a:solidFill>
                <a:latin typeface="Calibri" pitchFamily="18"/>
              </a:rPr>
              <a:t> </a:t>
            </a:r>
            <a:r>
              <a:rPr lang="hu-HU" sz="1200" dirty="0" err="1">
                <a:solidFill>
                  <a:srgbClr val="000000"/>
                </a:solidFill>
                <a:latin typeface="Calibri" pitchFamily="18"/>
              </a:rPr>
              <a:t>between</a:t>
            </a:r>
            <a:r>
              <a:rPr lang="hu-HU" sz="1200" dirty="0">
                <a:solidFill>
                  <a:srgbClr val="000000"/>
                </a:solidFill>
                <a:latin typeface="Calibri" pitchFamily="18"/>
              </a:rPr>
              <a:t> </a:t>
            </a:r>
            <a:r>
              <a:rPr lang="hu-HU" sz="1200" dirty="0" err="1">
                <a:solidFill>
                  <a:srgbClr val="000000"/>
                </a:solidFill>
                <a:latin typeface="Calibri" pitchFamily="18"/>
              </a:rPr>
              <a:t>work</a:t>
            </a:r>
            <a:r>
              <a:rPr lang="hu-HU" sz="1200" dirty="0">
                <a:solidFill>
                  <a:srgbClr val="000000"/>
                </a:solidFill>
                <a:latin typeface="Calibri" pitchFamily="18"/>
              </a:rPr>
              <a:t> and </a:t>
            </a:r>
            <a:r>
              <a:rPr lang="hu-HU" sz="1200" dirty="0" err="1">
                <a:solidFill>
                  <a:srgbClr val="000000"/>
                </a:solidFill>
                <a:latin typeface="Calibri" pitchFamily="18"/>
              </a:rPr>
              <a:t>personal</a:t>
            </a:r>
            <a:r>
              <a:rPr lang="hu-HU" sz="1200" dirty="0">
                <a:solidFill>
                  <a:srgbClr val="000000"/>
                </a:solidFill>
                <a:latin typeface="Calibri" pitchFamily="18"/>
              </a:rPr>
              <a:t> life </a:t>
            </a:r>
            <a:r>
              <a:rPr lang="hu-HU" sz="1200" dirty="0" err="1">
                <a:solidFill>
                  <a:srgbClr val="000000"/>
                </a:solidFill>
                <a:latin typeface="Calibri" pitchFamily="18"/>
              </a:rPr>
              <a:t>with</a:t>
            </a:r>
            <a:r>
              <a:rPr lang="hu-HU" sz="1200" dirty="0">
                <a:solidFill>
                  <a:srgbClr val="000000"/>
                </a:solidFill>
                <a:latin typeface="Calibri" pitchFamily="18"/>
              </a:rPr>
              <a:t> </a:t>
            </a:r>
            <a:r>
              <a:rPr lang="hu-HU" sz="1200" dirty="0" err="1">
                <a:solidFill>
                  <a:srgbClr val="000000"/>
                </a:solidFill>
                <a:latin typeface="Calibri" pitchFamily="18"/>
              </a:rPr>
              <a:t>parents</a:t>
            </a:r>
            <a:r>
              <a:rPr lang="hu-HU" sz="1200" dirty="0">
                <a:solidFill>
                  <a:srgbClr val="000000"/>
                </a:solidFill>
                <a:latin typeface="Calibri" pitchFamily="18"/>
              </a:rPr>
              <a:t> firend </a:t>
            </a:r>
            <a:r>
              <a:rPr lang="hu-HU" sz="1200" dirty="0" err="1">
                <a:solidFill>
                  <a:srgbClr val="000000"/>
                </a:solidFill>
                <a:latin typeface="Calibri" pitchFamily="18"/>
              </a:rPr>
              <a:t>offices</a:t>
            </a:r>
            <a:r>
              <a:rPr lang="hu-HU" sz="1200" dirty="0">
                <a:solidFill>
                  <a:srgbClr val="000000"/>
                </a:solidFill>
                <a:latin typeface="Calibri" pitchFamily="18"/>
              </a:rPr>
              <a:t> </a:t>
            </a:r>
            <a:r>
              <a:rPr lang="hu-HU" sz="1200" dirty="0" err="1">
                <a:solidFill>
                  <a:srgbClr val="000000"/>
                </a:solidFill>
                <a:latin typeface="Calibri" pitchFamily="18"/>
              </a:rPr>
              <a:t>which</a:t>
            </a:r>
            <a:r>
              <a:rPr lang="hu-HU" sz="1200" dirty="0">
                <a:solidFill>
                  <a:srgbClr val="000000"/>
                </a:solidFill>
                <a:latin typeface="Calibri" pitchFamily="18"/>
              </a:rPr>
              <a:t> </a:t>
            </a:r>
            <a:r>
              <a:rPr lang="hu-HU" sz="1200" dirty="0" err="1">
                <a:solidFill>
                  <a:srgbClr val="000000"/>
                </a:solidFill>
                <a:latin typeface="Calibri" pitchFamily="18"/>
              </a:rPr>
              <a:t>mean</a:t>
            </a:r>
            <a:r>
              <a:rPr lang="hu-HU" sz="1200" dirty="0">
                <a:solidFill>
                  <a:srgbClr val="000000"/>
                </a:solidFill>
                <a:latin typeface="Calibri" pitchFamily="18"/>
              </a:rPr>
              <a:t> the </a:t>
            </a:r>
            <a:r>
              <a:rPr lang="hu-HU" sz="1200" dirty="0" err="1">
                <a:solidFill>
                  <a:srgbClr val="000000"/>
                </a:solidFill>
                <a:latin typeface="Calibri" pitchFamily="18"/>
              </a:rPr>
              <a:t>parents</a:t>
            </a:r>
            <a:r>
              <a:rPr lang="hu-HU" sz="1200" dirty="0">
                <a:solidFill>
                  <a:srgbClr val="000000"/>
                </a:solidFill>
                <a:latin typeface="Calibri" pitchFamily="18"/>
              </a:rPr>
              <a:t> </a:t>
            </a:r>
            <a:r>
              <a:rPr lang="hu-HU" sz="1200" dirty="0" err="1">
                <a:solidFill>
                  <a:srgbClr val="000000"/>
                </a:solidFill>
                <a:latin typeface="Calibri" pitchFamily="18"/>
              </a:rPr>
              <a:t>can</a:t>
            </a:r>
            <a:r>
              <a:rPr lang="hu-HU" sz="1200" dirty="0">
                <a:solidFill>
                  <a:srgbClr val="000000"/>
                </a:solidFill>
                <a:latin typeface="Calibri" pitchFamily="18"/>
              </a:rPr>
              <a:t> </a:t>
            </a:r>
            <a:r>
              <a:rPr lang="hu-HU" sz="1200" dirty="0" err="1">
                <a:solidFill>
                  <a:srgbClr val="000000"/>
                </a:solidFill>
                <a:latin typeface="Calibri" pitchFamily="18"/>
              </a:rPr>
              <a:t>bring</a:t>
            </a:r>
            <a:r>
              <a:rPr lang="hu-HU" sz="1200" dirty="0">
                <a:solidFill>
                  <a:srgbClr val="000000"/>
                </a:solidFill>
                <a:latin typeface="Calibri" pitchFamily="18"/>
              </a:rPr>
              <a:t> </a:t>
            </a:r>
            <a:r>
              <a:rPr lang="hu-HU" sz="1200" dirty="0" err="1">
                <a:solidFill>
                  <a:srgbClr val="000000"/>
                </a:solidFill>
                <a:latin typeface="Calibri" pitchFamily="18"/>
              </a:rPr>
              <a:t>their</a:t>
            </a:r>
            <a:r>
              <a:rPr lang="hu-HU" sz="1200" dirty="0">
                <a:solidFill>
                  <a:srgbClr val="000000"/>
                </a:solidFill>
                <a:latin typeface="Calibri" pitchFamily="18"/>
              </a:rPr>
              <a:t> </a:t>
            </a:r>
            <a:r>
              <a:rPr lang="hu-HU" sz="1200" dirty="0" err="1">
                <a:solidFill>
                  <a:srgbClr val="000000"/>
                </a:solidFill>
                <a:latin typeface="Calibri" pitchFamily="18"/>
              </a:rPr>
              <a:t>children</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the</a:t>
            </a:r>
            <a:r>
              <a:rPr lang="hu-HU" sz="1200" dirty="0">
                <a:solidFill>
                  <a:srgbClr val="000000"/>
                </a:solidFill>
                <a:latin typeface="Calibri" pitchFamily="18"/>
              </a:rPr>
              <a:t> </a:t>
            </a:r>
            <a:r>
              <a:rPr lang="hu-HU" sz="1200" dirty="0" err="1">
                <a:solidFill>
                  <a:srgbClr val="000000"/>
                </a:solidFill>
                <a:latin typeface="Calibri" pitchFamily="18"/>
              </a:rPr>
              <a:t>company</a:t>
            </a:r>
            <a:r>
              <a:rPr lang="hu-HU" sz="1200" dirty="0">
                <a:solidFill>
                  <a:srgbClr val="000000"/>
                </a:solidFill>
                <a:latin typeface="Calibri" pitchFamily="18"/>
              </a:rPr>
              <a:t> </a:t>
            </a:r>
            <a:r>
              <a:rPr lang="hu-HU" sz="1200" dirty="0" err="1">
                <a:solidFill>
                  <a:srgbClr val="000000"/>
                </a:solidFill>
                <a:latin typeface="Calibri" pitchFamily="18"/>
              </a:rPr>
              <a:t>with</a:t>
            </a:r>
            <a:r>
              <a:rPr lang="hu-HU" sz="1200" dirty="0">
                <a:solidFill>
                  <a:srgbClr val="000000"/>
                </a:solidFill>
                <a:latin typeface="Calibri" pitchFamily="18"/>
              </a:rPr>
              <a:t> </a:t>
            </a:r>
            <a:r>
              <a:rPr lang="hu-HU" sz="1200" dirty="0" err="1">
                <a:solidFill>
                  <a:srgbClr val="000000"/>
                </a:solidFill>
                <a:latin typeface="Calibri" pitchFamily="18"/>
              </a:rPr>
              <a:t>themselves</a:t>
            </a:r>
            <a:r>
              <a:rPr lang="hu-HU" sz="1200" dirty="0">
                <a:solidFill>
                  <a:srgbClr val="000000"/>
                </a:solidFill>
                <a:latin typeface="Calibri" pitchFamily="18"/>
              </a:rPr>
              <a:t>. </a:t>
            </a:r>
            <a:r>
              <a:rPr lang="hu-HU" sz="1200" dirty="0" err="1">
                <a:solidFill>
                  <a:srgbClr val="000000"/>
                </a:solidFill>
                <a:latin typeface="Calibri" pitchFamily="18"/>
              </a:rPr>
              <a:t>They</a:t>
            </a:r>
            <a:r>
              <a:rPr lang="hu-HU" sz="1200" dirty="0">
                <a:solidFill>
                  <a:srgbClr val="000000"/>
                </a:solidFill>
                <a:latin typeface="Calibri" pitchFamily="18"/>
              </a:rPr>
              <a:t> </a:t>
            </a:r>
            <a:r>
              <a:rPr lang="hu-HU" sz="1200" dirty="0" err="1">
                <a:solidFill>
                  <a:srgbClr val="000000"/>
                </a:solidFill>
                <a:latin typeface="Calibri" pitchFamily="18"/>
              </a:rPr>
              <a:t>don’t</a:t>
            </a:r>
            <a:r>
              <a:rPr lang="hu-HU" sz="1200" dirty="0">
                <a:solidFill>
                  <a:srgbClr val="000000"/>
                </a:solidFill>
                <a:latin typeface="Calibri" pitchFamily="18"/>
              </a:rPr>
              <a:t> </a:t>
            </a:r>
            <a:r>
              <a:rPr lang="hu-HU" sz="1200" dirty="0" err="1">
                <a:solidFill>
                  <a:srgbClr val="000000"/>
                </a:solidFill>
                <a:latin typeface="Calibri" pitchFamily="18"/>
              </a:rPr>
              <a:t>have</a:t>
            </a:r>
            <a:r>
              <a:rPr lang="hu-HU" sz="1200" dirty="0">
                <a:solidFill>
                  <a:srgbClr val="000000"/>
                </a:solidFill>
                <a:latin typeface="Calibri" pitchFamily="18"/>
              </a:rPr>
              <a:t> </a:t>
            </a:r>
            <a:r>
              <a:rPr lang="hu-HU" sz="1200" dirty="0" err="1">
                <a:solidFill>
                  <a:srgbClr val="000000"/>
                </a:solidFill>
                <a:latin typeface="Calibri" pitchFamily="18"/>
              </a:rPr>
              <a:t>to</a:t>
            </a:r>
            <a:r>
              <a:rPr lang="hu-HU" sz="1200" dirty="0">
                <a:solidFill>
                  <a:srgbClr val="000000"/>
                </a:solidFill>
                <a:latin typeface="Calibri" pitchFamily="18"/>
              </a:rPr>
              <a:t> </a:t>
            </a:r>
            <a:r>
              <a:rPr lang="hu-HU" sz="1200" dirty="0" err="1">
                <a:solidFill>
                  <a:srgbClr val="000000"/>
                </a:solidFill>
                <a:latin typeface="Calibri" pitchFamily="18"/>
              </a:rPr>
              <a:t>call</a:t>
            </a:r>
            <a:r>
              <a:rPr lang="hu-HU" sz="1200" dirty="0">
                <a:solidFill>
                  <a:srgbClr val="000000"/>
                </a:solidFill>
                <a:latin typeface="Calibri" pitchFamily="18"/>
              </a:rPr>
              <a:t> </a:t>
            </a:r>
            <a:r>
              <a:rPr lang="hu-HU" sz="1200" dirty="0" err="1">
                <a:solidFill>
                  <a:srgbClr val="000000"/>
                </a:solidFill>
                <a:latin typeface="Calibri" pitchFamily="18"/>
              </a:rPr>
              <a:t>babysitters</a:t>
            </a:r>
            <a:r>
              <a:rPr lang="hu-HU" sz="1200" dirty="0">
                <a:solidFill>
                  <a:srgbClr val="000000"/>
                </a:solidFill>
                <a:latin typeface="Calibri" pitchFamily="18"/>
              </a:rPr>
              <a:t>, </a:t>
            </a:r>
            <a:r>
              <a:rPr lang="hu-HU" sz="1200" dirty="0" err="1">
                <a:solidFill>
                  <a:srgbClr val="000000"/>
                </a:solidFill>
                <a:latin typeface="Calibri" pitchFamily="18"/>
              </a:rPr>
              <a:t>they</a:t>
            </a:r>
            <a:r>
              <a:rPr lang="hu-HU" sz="1200" dirty="0">
                <a:solidFill>
                  <a:srgbClr val="000000"/>
                </a:solidFill>
                <a:latin typeface="Calibri" pitchFamily="18"/>
              </a:rPr>
              <a:t> </a:t>
            </a:r>
            <a:r>
              <a:rPr lang="hu-HU" sz="1200" dirty="0" err="1">
                <a:solidFill>
                  <a:srgbClr val="000000"/>
                </a:solidFill>
                <a:latin typeface="Calibri" pitchFamily="18"/>
              </a:rPr>
              <a:t>could</a:t>
            </a:r>
            <a:r>
              <a:rPr lang="hu-HU" sz="1200" dirty="0">
                <a:solidFill>
                  <a:srgbClr val="000000"/>
                </a:solidFill>
                <a:latin typeface="Calibri" pitchFamily="18"/>
              </a:rPr>
              <a:t> </a:t>
            </a:r>
            <a:r>
              <a:rPr lang="hu-HU" sz="1200" dirty="0" err="1">
                <a:solidFill>
                  <a:srgbClr val="000000"/>
                </a:solidFill>
                <a:latin typeface="Calibri" pitchFamily="18"/>
              </a:rPr>
              <a:t>work</a:t>
            </a:r>
            <a:r>
              <a:rPr lang="hu-HU" sz="1200" dirty="0">
                <a:solidFill>
                  <a:srgbClr val="000000"/>
                </a:solidFill>
                <a:latin typeface="Calibri" pitchFamily="18"/>
              </a:rPr>
              <a:t> and be </a:t>
            </a:r>
            <a:r>
              <a:rPr lang="hu-HU" sz="1200" dirty="0" err="1">
                <a:solidFill>
                  <a:srgbClr val="000000"/>
                </a:solidFill>
                <a:latin typeface="Calibri" pitchFamily="18"/>
              </a:rPr>
              <a:t>with</a:t>
            </a:r>
            <a:r>
              <a:rPr lang="hu-HU" sz="1200" dirty="0">
                <a:solidFill>
                  <a:srgbClr val="000000"/>
                </a:solidFill>
                <a:latin typeface="Calibri" pitchFamily="18"/>
              </a:rPr>
              <a:t> </a:t>
            </a:r>
            <a:r>
              <a:rPr lang="hu-HU" sz="1200" dirty="0" err="1">
                <a:solidFill>
                  <a:srgbClr val="000000"/>
                </a:solidFill>
                <a:latin typeface="Calibri" pitchFamily="18"/>
              </a:rPr>
              <a:t>their</a:t>
            </a:r>
            <a:r>
              <a:rPr lang="hu-HU" sz="1200" dirty="0">
                <a:solidFill>
                  <a:srgbClr val="000000"/>
                </a:solidFill>
                <a:latin typeface="Calibri" pitchFamily="18"/>
              </a:rPr>
              <a:t> </a:t>
            </a:r>
            <a:r>
              <a:rPr lang="hu-HU" sz="1200" dirty="0" err="1">
                <a:solidFill>
                  <a:srgbClr val="000000"/>
                </a:solidFill>
                <a:latin typeface="Calibri" pitchFamily="18"/>
              </a:rPr>
              <a:t>kids</a:t>
            </a:r>
            <a:r>
              <a:rPr lang="hu-HU" sz="1200" dirty="0">
                <a:solidFill>
                  <a:srgbClr val="000000"/>
                </a:solidFill>
                <a:latin typeface="Calibri" pitchFamily="18"/>
              </a:rPr>
              <a:t> </a:t>
            </a:r>
            <a:r>
              <a:rPr lang="hu-HU" sz="1200" dirty="0" err="1">
                <a:solidFill>
                  <a:srgbClr val="000000"/>
                </a:solidFill>
                <a:latin typeface="Calibri" pitchFamily="18"/>
              </a:rPr>
              <a:t>at</a:t>
            </a:r>
            <a:r>
              <a:rPr lang="hu-HU" sz="1200" dirty="0">
                <a:solidFill>
                  <a:srgbClr val="000000"/>
                </a:solidFill>
                <a:latin typeface="Calibri" pitchFamily="18"/>
              </a:rPr>
              <a:t> a </a:t>
            </a:r>
            <a:r>
              <a:rPr lang="hu-HU" sz="1200" dirty="0" err="1">
                <a:solidFill>
                  <a:srgbClr val="000000"/>
                </a:solidFill>
                <a:latin typeface="Calibri" pitchFamily="18"/>
              </a:rPr>
              <a:t>same</a:t>
            </a:r>
            <a:r>
              <a:rPr lang="hu-HU" sz="1200" dirty="0">
                <a:solidFill>
                  <a:srgbClr val="000000"/>
                </a:solidFill>
                <a:latin typeface="Calibri" pitchFamily="18"/>
              </a:rPr>
              <a:t> </a:t>
            </a:r>
            <a:r>
              <a:rPr lang="hu-HU" sz="1200" dirty="0" err="1">
                <a:solidFill>
                  <a:srgbClr val="000000"/>
                </a:solidFill>
                <a:latin typeface="Calibri" pitchFamily="18"/>
              </a:rPr>
              <a:t>time</a:t>
            </a:r>
            <a:r>
              <a:rPr lang="hu-HU" sz="1200" dirty="0">
                <a:solidFill>
                  <a:srgbClr val="000000"/>
                </a:solidFill>
                <a:latin typeface="Calibri" pitchFamily="18"/>
              </a:rPr>
              <a:t>. In </a:t>
            </a:r>
            <a:r>
              <a:rPr lang="hu-HU" sz="1200" dirty="0" err="1">
                <a:solidFill>
                  <a:srgbClr val="000000"/>
                </a:solidFill>
                <a:latin typeface="Calibri" pitchFamily="18"/>
              </a:rPr>
              <a:t>these</a:t>
            </a:r>
            <a:r>
              <a:rPr lang="hu-HU" sz="1200" dirty="0">
                <a:solidFill>
                  <a:srgbClr val="000000"/>
                </a:solidFill>
                <a:latin typeface="Calibri" pitchFamily="18"/>
              </a:rPr>
              <a:t> </a:t>
            </a:r>
            <a:r>
              <a:rPr lang="hu-HU" sz="1200" dirty="0" err="1">
                <a:solidFill>
                  <a:srgbClr val="000000"/>
                </a:solidFill>
                <a:latin typeface="Calibri" pitchFamily="18"/>
              </a:rPr>
              <a:t>places</a:t>
            </a:r>
            <a:r>
              <a:rPr lang="hu-HU" sz="1200" dirty="0">
                <a:solidFill>
                  <a:srgbClr val="000000"/>
                </a:solidFill>
                <a:latin typeface="Calibri" pitchFamily="18"/>
              </a:rPr>
              <a:t> </a:t>
            </a:r>
            <a:r>
              <a:rPr lang="hu-HU" sz="1200" dirty="0" err="1">
                <a:solidFill>
                  <a:srgbClr val="000000"/>
                </a:solidFill>
                <a:latin typeface="Calibri" pitchFamily="18"/>
              </a:rPr>
              <a:t>there</a:t>
            </a:r>
            <a:r>
              <a:rPr lang="hu-HU" sz="1200" dirty="0">
                <a:solidFill>
                  <a:srgbClr val="000000"/>
                </a:solidFill>
                <a:latin typeface="Calibri" pitchFamily="18"/>
              </a:rPr>
              <a:t> </a:t>
            </a:r>
            <a:r>
              <a:rPr lang="hu-HU" sz="1200" dirty="0" err="1">
                <a:solidFill>
                  <a:srgbClr val="000000"/>
                </a:solidFill>
                <a:latin typeface="Calibri" pitchFamily="18"/>
              </a:rPr>
              <a:t>are</a:t>
            </a:r>
            <a:r>
              <a:rPr lang="hu-HU" sz="1200" dirty="0">
                <a:solidFill>
                  <a:srgbClr val="000000"/>
                </a:solidFill>
                <a:latin typeface="Calibri" pitchFamily="18"/>
              </a:rPr>
              <a:t> </a:t>
            </a:r>
            <a:r>
              <a:rPr lang="hu-HU" sz="1200" dirty="0" err="1">
                <a:solidFill>
                  <a:srgbClr val="000000"/>
                </a:solidFill>
                <a:latin typeface="Calibri" pitchFamily="18"/>
              </a:rPr>
              <a:t>toys</a:t>
            </a:r>
            <a:r>
              <a:rPr lang="hu-HU" sz="1200" dirty="0">
                <a:solidFill>
                  <a:srgbClr val="000000"/>
                </a:solidFill>
                <a:latin typeface="Calibri" pitchFamily="18"/>
              </a:rPr>
              <a:t> and </a:t>
            </a:r>
            <a:r>
              <a:rPr lang="hu-HU" sz="1200" dirty="0" err="1">
                <a:solidFill>
                  <a:srgbClr val="000000"/>
                </a:solidFill>
                <a:latin typeface="Calibri" pitchFamily="18"/>
              </a:rPr>
              <a:t>changing</a:t>
            </a:r>
            <a:r>
              <a:rPr lang="hu-HU" sz="1200" dirty="0">
                <a:solidFill>
                  <a:srgbClr val="000000"/>
                </a:solidFill>
                <a:latin typeface="Calibri" pitchFamily="18"/>
              </a:rPr>
              <a:t> </a:t>
            </a:r>
            <a:r>
              <a:rPr lang="hu-HU" sz="1200" dirty="0" err="1">
                <a:solidFill>
                  <a:srgbClr val="000000"/>
                </a:solidFill>
                <a:latin typeface="Calibri" pitchFamily="18"/>
              </a:rPr>
              <a:t>tables</a:t>
            </a:r>
            <a:r>
              <a:rPr lang="hu-HU" sz="1200" dirty="0">
                <a:solidFill>
                  <a:srgbClr val="000000"/>
                </a:solidFill>
                <a:latin typeface="Calibri" pitchFamily="18"/>
              </a:rPr>
              <a:t>.</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13</a:t>
            </a:fld>
            <a:endParaRPr lang="hu-HU"/>
          </a:p>
        </p:txBody>
      </p:sp>
    </p:spTree>
    <p:extLst>
      <p:ext uri="{BB962C8B-B14F-4D97-AF65-F5344CB8AC3E}">
        <p14:creationId xmlns:p14="http://schemas.microsoft.com/office/powerpoint/2010/main" val="158820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lvl="0"/>
            <a:r>
              <a:rPr lang="en-US" sz="1200" dirty="0">
                <a:solidFill>
                  <a:srgbClr val="000000"/>
                </a:solidFill>
                <a:latin typeface="Times New Roman" pitchFamily="18"/>
              </a:rPr>
              <a:t>AB Electrolux (commonly known as Electrolux) is a Swedish multinational home appliance manufacturer, headquartered in Stockholm.[2] It is consistently ranked the world's second-largest appliance maker by units sold (after Whirlpool).</a:t>
            </a:r>
            <a:r>
              <a:rPr lang="hu-HU" sz="1200" baseline="0" dirty="0">
                <a:solidFill>
                  <a:srgbClr val="000000"/>
                </a:solidFill>
                <a:latin typeface="Times New Roman" pitchFamily="18"/>
              </a:rPr>
              <a:t> </a:t>
            </a:r>
            <a:r>
              <a:rPr lang="en-US" sz="1200" dirty="0">
                <a:solidFill>
                  <a:srgbClr val="000000"/>
                </a:solidFill>
                <a:latin typeface="Times New Roman" pitchFamily="18"/>
              </a:rPr>
              <a:t>Family days are </a:t>
            </a:r>
            <a:r>
              <a:rPr lang="en-US" sz="1200" dirty="0" err="1">
                <a:solidFill>
                  <a:srgbClr val="000000"/>
                </a:solidFill>
                <a:latin typeface="Times New Roman" pitchFamily="18"/>
              </a:rPr>
              <a:t>organised</a:t>
            </a:r>
            <a:r>
              <a:rPr lang="en-US" sz="1200" dirty="0">
                <a:solidFill>
                  <a:srgbClr val="000000"/>
                </a:solidFill>
                <a:latin typeface="Times New Roman" pitchFamily="18"/>
              </a:rPr>
              <a:t> in every 2nd year by the company. The employees and their families can take part in a free health condition survey program which is allowed by a deal between Electrolux and a firm of life insurance, </a:t>
            </a:r>
            <a:r>
              <a:rPr lang="en-US" sz="1200" dirty="0" err="1">
                <a:solidFill>
                  <a:srgbClr val="000000"/>
                </a:solidFill>
                <a:latin typeface="Times New Roman" pitchFamily="18"/>
              </a:rPr>
              <a:t>Medicor</a:t>
            </a:r>
            <a:r>
              <a:rPr lang="en-US" sz="1200" dirty="0">
                <a:solidFill>
                  <a:srgbClr val="000000"/>
                </a:solidFill>
                <a:latin typeface="Times New Roman" pitchFamily="18"/>
              </a:rPr>
              <a:t>. Within this framework there are various tests e.g.: blood pressure, body fat percentage measurement, healthy lifestyle advice etc.</a:t>
            </a:r>
          </a:p>
          <a:p>
            <a:pPr lvl="0"/>
            <a:r>
              <a:rPr lang="en-US" sz="1200" dirty="0">
                <a:solidFill>
                  <a:srgbClr val="000000"/>
                </a:solidFill>
                <a:latin typeface="Times New Roman" pitchFamily="18"/>
              </a:rPr>
              <a:t>Previous years the firm ordered a mobile screening station: for several days the workers got the opportunity to take part in an advance health condition survey: inter alia eye test, vision test, lung capacity and body fat percentage measurement, blood sugar testing, risk assessment and internal medicine. This program was supported by the government.</a:t>
            </a:r>
          </a:p>
          <a:p>
            <a:pPr lvl="0"/>
            <a:r>
              <a:rPr lang="en-US" sz="1200" dirty="0">
                <a:solidFill>
                  <a:srgbClr val="000000"/>
                </a:solidFill>
                <a:latin typeface="Times New Roman" pitchFamily="18"/>
              </a:rPr>
              <a:t>This company supports sport activity they are financing a running team where the team members are employees of the firm. The Electrolux pays the participation fees and also gives equipment to the runners. (E.g.: Budapest-Marathon)</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14</a:t>
            </a:fld>
            <a:endParaRPr lang="hu-HU"/>
          </a:p>
        </p:txBody>
      </p:sp>
    </p:spTree>
    <p:extLst>
      <p:ext uri="{BB962C8B-B14F-4D97-AF65-F5344CB8AC3E}">
        <p14:creationId xmlns:p14="http://schemas.microsoft.com/office/powerpoint/2010/main" val="170720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lvl="0"/>
            <a:r>
              <a:rPr lang="en-US" dirty="0"/>
              <a:t>National Instruments Corporation, or NI, is an American multinational company with international operation. Headquartered in Austin, Texas, it is a producer of automated test equipment and virtual instrumentation software. Common applications include data acquisition, instrument control and machine vision.</a:t>
            </a:r>
            <a:r>
              <a:rPr lang="hu-HU" dirty="0"/>
              <a:t> </a:t>
            </a:r>
            <a:r>
              <a:rPr lang="hu-HU" dirty="0" err="1"/>
              <a:t>Since</a:t>
            </a:r>
            <a:r>
              <a:rPr lang="hu-HU" dirty="0"/>
              <a:t> 2002</a:t>
            </a:r>
            <a:r>
              <a:rPr lang="en-US" dirty="0"/>
              <a:t> </a:t>
            </a:r>
            <a:r>
              <a:rPr lang="hu-HU" dirty="0"/>
              <a:t>the National Instruments Hungary Kft.</a:t>
            </a:r>
            <a:r>
              <a:rPr lang="hu-HU" baseline="0" dirty="0"/>
              <a:t> has </a:t>
            </a:r>
            <a:r>
              <a:rPr lang="hu-HU" baseline="0" dirty="0" err="1"/>
              <a:t>participated</a:t>
            </a:r>
            <a:r>
              <a:rPr lang="hu-HU" baseline="0" dirty="0"/>
              <a:t> in the Best </a:t>
            </a:r>
            <a:r>
              <a:rPr lang="hu-HU" baseline="0" dirty="0" err="1"/>
              <a:t>Workplace</a:t>
            </a:r>
            <a:r>
              <a:rPr lang="hu-HU" baseline="0" dirty="0"/>
              <a:t> </a:t>
            </a:r>
            <a:r>
              <a:rPr lang="hu-HU" baseline="0" dirty="0" err="1"/>
              <a:t>Survey</a:t>
            </a:r>
            <a:r>
              <a:rPr lang="hu-HU" baseline="0" dirty="0"/>
              <a:t> </a:t>
            </a:r>
            <a:r>
              <a:rPr lang="hu-HU" baseline="0" dirty="0" err="1"/>
              <a:t>every</a:t>
            </a:r>
            <a:r>
              <a:rPr lang="hu-HU" baseline="0" dirty="0"/>
              <a:t> </a:t>
            </a:r>
            <a:r>
              <a:rPr lang="hu-HU" baseline="0" dirty="0" err="1"/>
              <a:t>year</a:t>
            </a:r>
            <a:r>
              <a:rPr lang="hu-HU" baseline="0" dirty="0"/>
              <a:t>, and </a:t>
            </a:r>
            <a:r>
              <a:rPr lang="hu-HU" baseline="0" dirty="0" err="1"/>
              <a:t>it’s</a:t>
            </a:r>
            <a:r>
              <a:rPr lang="hu-HU" baseline="0" dirty="0"/>
              <a:t> got </a:t>
            </a:r>
            <a:r>
              <a:rPr lang="hu-HU" baseline="0" dirty="0" err="1"/>
              <a:t>into</a:t>
            </a:r>
            <a:r>
              <a:rPr lang="hu-HU" baseline="0" dirty="0"/>
              <a:t> the </a:t>
            </a:r>
            <a:r>
              <a:rPr lang="hu-HU" baseline="0" dirty="0" err="1"/>
              <a:t>best</a:t>
            </a:r>
            <a:r>
              <a:rPr lang="hu-HU" baseline="0" dirty="0"/>
              <a:t> 40 </a:t>
            </a:r>
            <a:r>
              <a:rPr lang="hu-HU" baseline="0" dirty="0" err="1"/>
              <a:t>every</a:t>
            </a:r>
            <a:r>
              <a:rPr lang="hu-HU" baseline="0" dirty="0"/>
              <a:t> </a:t>
            </a:r>
            <a:r>
              <a:rPr lang="hu-HU" baseline="0" dirty="0" err="1"/>
              <a:t>time</a:t>
            </a:r>
            <a:r>
              <a:rPr lang="hu-HU" baseline="0" dirty="0"/>
              <a:t>. In 2012 in the European Best </a:t>
            </a:r>
            <a:r>
              <a:rPr lang="hu-HU" baseline="0" dirty="0" err="1"/>
              <a:t>Workplace</a:t>
            </a:r>
            <a:r>
              <a:rPr lang="hu-HU" baseline="0" dirty="0"/>
              <a:t> </a:t>
            </a:r>
            <a:r>
              <a:rPr lang="hu-HU" baseline="0" dirty="0" err="1"/>
              <a:t>Survey</a:t>
            </a:r>
            <a:r>
              <a:rPr lang="hu-HU" baseline="0" dirty="0"/>
              <a:t> it has </a:t>
            </a:r>
            <a:r>
              <a:rPr lang="hu-HU" baseline="0" dirty="0" err="1"/>
              <a:t>reached</a:t>
            </a:r>
            <a:r>
              <a:rPr lang="hu-HU" baseline="0" dirty="0"/>
              <a:t> the 6. </a:t>
            </a:r>
            <a:r>
              <a:rPr lang="hu-HU" baseline="0" dirty="0" err="1"/>
              <a:t>place</a:t>
            </a:r>
            <a:r>
              <a:rPr lang="hu-HU" baseline="0" dirty="0"/>
              <a:t>.</a:t>
            </a:r>
            <a:endParaRPr lang="hu-HU" sz="1200" dirty="0">
              <a:solidFill>
                <a:srgbClr val="000000"/>
              </a:solidFill>
              <a:latin typeface="Times New Roman" pitchFamily="18"/>
            </a:endParaRPr>
          </a:p>
          <a:p>
            <a:pPr lvl="0"/>
            <a:r>
              <a:rPr lang="en-US" sz="1200" dirty="0">
                <a:solidFill>
                  <a:srgbClr val="000000"/>
                </a:solidFill>
                <a:latin typeface="Times New Roman" pitchFamily="18"/>
              </a:rPr>
              <a:t>This company supports the sport</a:t>
            </a:r>
            <a:r>
              <a:rPr lang="hu-HU" sz="1200" dirty="0">
                <a:solidFill>
                  <a:srgbClr val="000000"/>
                </a:solidFill>
                <a:latin typeface="Times New Roman" pitchFamily="18"/>
              </a:rPr>
              <a:t> </a:t>
            </a:r>
            <a:r>
              <a:rPr lang="hu-HU" sz="1200" dirty="0" err="1">
                <a:solidFill>
                  <a:srgbClr val="000000"/>
                </a:solidFill>
                <a:latin typeface="Times New Roman" pitchFamily="18"/>
              </a:rPr>
              <a:t>as</a:t>
            </a:r>
            <a:r>
              <a:rPr lang="hu-HU" sz="1200" dirty="0">
                <a:solidFill>
                  <a:srgbClr val="000000"/>
                </a:solidFill>
                <a:latin typeface="Times New Roman" pitchFamily="18"/>
              </a:rPr>
              <a:t> </a:t>
            </a:r>
            <a:r>
              <a:rPr lang="hu-HU" sz="1200" dirty="0" err="1">
                <a:solidFill>
                  <a:srgbClr val="000000"/>
                </a:solidFill>
                <a:latin typeface="Times New Roman" pitchFamily="18"/>
              </a:rPr>
              <a:t>well</a:t>
            </a:r>
            <a:r>
              <a:rPr lang="en-US" sz="1200" dirty="0">
                <a:solidFill>
                  <a:srgbClr val="000000"/>
                </a:solidFill>
                <a:latin typeface="Times New Roman" pitchFamily="18"/>
              </a:rPr>
              <a:t>. There are a lot of places where employees can do any exercises: </a:t>
            </a:r>
            <a:r>
              <a:rPr lang="hu-HU" sz="1200" dirty="0" err="1">
                <a:solidFill>
                  <a:srgbClr val="000000"/>
                </a:solidFill>
                <a:latin typeface="Times New Roman" pitchFamily="18"/>
              </a:rPr>
              <a:t>gym</a:t>
            </a:r>
            <a:r>
              <a:rPr lang="hu-HU" sz="1200" dirty="0">
                <a:solidFill>
                  <a:srgbClr val="000000"/>
                </a:solidFill>
                <a:latin typeface="Times New Roman" pitchFamily="18"/>
              </a:rPr>
              <a:t>, </a:t>
            </a:r>
            <a:r>
              <a:rPr lang="en-US" sz="1200" dirty="0">
                <a:solidFill>
                  <a:srgbClr val="000000"/>
                </a:solidFill>
                <a:latin typeface="Times New Roman" pitchFamily="18"/>
              </a:rPr>
              <a:t>beach volleyball courts, a football pitch, street ball courts, and during winter they rent a</a:t>
            </a:r>
            <a:r>
              <a:rPr lang="hu-HU" sz="1200" dirty="0">
                <a:solidFill>
                  <a:srgbClr val="000000"/>
                </a:solidFill>
                <a:latin typeface="Times New Roman" pitchFamily="18"/>
              </a:rPr>
              <a:t> </a:t>
            </a:r>
            <a:r>
              <a:rPr lang="hu-HU" sz="1200" dirty="0" err="1">
                <a:solidFill>
                  <a:srgbClr val="000000"/>
                </a:solidFill>
                <a:latin typeface="Times New Roman" pitchFamily="18"/>
              </a:rPr>
              <a:t>sports</a:t>
            </a:r>
            <a:r>
              <a:rPr lang="hu-HU" sz="1200" dirty="0">
                <a:solidFill>
                  <a:srgbClr val="000000"/>
                </a:solidFill>
                <a:latin typeface="Times New Roman" pitchFamily="18"/>
              </a:rPr>
              <a:t> hall </a:t>
            </a:r>
            <a:r>
              <a:rPr lang="hu-HU" sz="1200" dirty="0" err="1">
                <a:solidFill>
                  <a:srgbClr val="000000"/>
                </a:solidFill>
                <a:latin typeface="Times New Roman" pitchFamily="18"/>
              </a:rPr>
              <a:t>where</a:t>
            </a:r>
            <a:r>
              <a:rPr lang="hu-HU" sz="1200" dirty="0">
                <a:solidFill>
                  <a:srgbClr val="000000"/>
                </a:solidFill>
                <a:latin typeface="Times New Roman" pitchFamily="18"/>
              </a:rPr>
              <a:t> </a:t>
            </a:r>
            <a:r>
              <a:rPr lang="hu-HU" sz="1200" dirty="0" err="1">
                <a:solidFill>
                  <a:srgbClr val="000000"/>
                </a:solidFill>
                <a:latin typeface="Times New Roman" pitchFamily="18"/>
              </a:rPr>
              <a:t>wokers</a:t>
            </a:r>
            <a:r>
              <a:rPr lang="hu-HU" sz="1200" dirty="0">
                <a:solidFill>
                  <a:srgbClr val="000000"/>
                </a:solidFill>
                <a:latin typeface="Times New Roman" pitchFamily="18"/>
              </a:rPr>
              <a:t> </a:t>
            </a:r>
            <a:r>
              <a:rPr lang="hu-HU" sz="1200" dirty="0" err="1">
                <a:solidFill>
                  <a:srgbClr val="000000"/>
                </a:solidFill>
                <a:latin typeface="Times New Roman" pitchFamily="18"/>
              </a:rPr>
              <a:t>can</a:t>
            </a:r>
            <a:r>
              <a:rPr lang="hu-HU" sz="1200" dirty="0">
                <a:solidFill>
                  <a:srgbClr val="000000"/>
                </a:solidFill>
                <a:latin typeface="Times New Roman" pitchFamily="18"/>
              </a:rPr>
              <a:t> play </a:t>
            </a:r>
            <a:r>
              <a:rPr lang="hu-HU" sz="1200" dirty="0" err="1">
                <a:solidFill>
                  <a:srgbClr val="000000"/>
                </a:solidFill>
                <a:latin typeface="Times New Roman" pitchFamily="18"/>
              </a:rPr>
              <a:t>football</a:t>
            </a:r>
            <a:r>
              <a:rPr lang="hu-HU" sz="1200" dirty="0">
                <a:solidFill>
                  <a:srgbClr val="000000"/>
                </a:solidFill>
                <a:latin typeface="Times New Roman" pitchFamily="18"/>
              </a:rPr>
              <a:t>, </a:t>
            </a:r>
            <a:r>
              <a:rPr lang="hu-HU" sz="1200" dirty="0" err="1">
                <a:solidFill>
                  <a:srgbClr val="000000"/>
                </a:solidFill>
                <a:latin typeface="Times New Roman" pitchFamily="18"/>
              </a:rPr>
              <a:t>volleyball</a:t>
            </a:r>
            <a:r>
              <a:rPr lang="hu-HU" sz="1200" dirty="0">
                <a:solidFill>
                  <a:srgbClr val="000000"/>
                </a:solidFill>
                <a:latin typeface="Times New Roman" pitchFamily="18"/>
              </a:rPr>
              <a:t> </a:t>
            </a:r>
            <a:r>
              <a:rPr lang="hu-HU" sz="1200" dirty="0" err="1">
                <a:solidFill>
                  <a:srgbClr val="000000"/>
                </a:solidFill>
                <a:latin typeface="Times New Roman" pitchFamily="18"/>
              </a:rPr>
              <a:t>or</a:t>
            </a:r>
            <a:r>
              <a:rPr lang="hu-HU" sz="1200" dirty="0">
                <a:solidFill>
                  <a:srgbClr val="000000"/>
                </a:solidFill>
                <a:latin typeface="Times New Roman" pitchFamily="18"/>
              </a:rPr>
              <a:t> </a:t>
            </a:r>
            <a:r>
              <a:rPr lang="hu-HU" sz="1200" dirty="0" err="1">
                <a:solidFill>
                  <a:srgbClr val="000000"/>
                </a:solidFill>
                <a:latin typeface="Times New Roman" pitchFamily="18"/>
              </a:rPr>
              <a:t>basketball</a:t>
            </a:r>
            <a:r>
              <a:rPr lang="hu-HU" sz="1200" dirty="0">
                <a:solidFill>
                  <a:srgbClr val="000000"/>
                </a:solidFill>
                <a:latin typeface="Times New Roman" pitchFamily="18"/>
              </a:rPr>
              <a:t> </a:t>
            </a:r>
            <a:r>
              <a:rPr lang="hu-HU" sz="1200" dirty="0" err="1">
                <a:solidFill>
                  <a:srgbClr val="000000"/>
                </a:solidFill>
                <a:latin typeface="Times New Roman" pitchFamily="18"/>
              </a:rPr>
              <a:t>matces</a:t>
            </a:r>
            <a:r>
              <a:rPr lang="hu-HU" sz="1200" dirty="0">
                <a:solidFill>
                  <a:srgbClr val="000000"/>
                </a:solidFill>
                <a:latin typeface="Times New Roman" pitchFamily="18"/>
              </a:rPr>
              <a:t>. </a:t>
            </a:r>
            <a:r>
              <a:rPr lang="hu-HU" sz="1200" dirty="0" err="1">
                <a:solidFill>
                  <a:srgbClr val="000000"/>
                </a:solidFill>
                <a:latin typeface="Times New Roman" pitchFamily="18"/>
              </a:rPr>
              <a:t>At</a:t>
            </a:r>
            <a:r>
              <a:rPr lang="hu-HU" sz="1200" dirty="0">
                <a:solidFill>
                  <a:srgbClr val="000000"/>
                </a:solidFill>
                <a:latin typeface="Times New Roman" pitchFamily="18"/>
              </a:rPr>
              <a:t> the end of the </a:t>
            </a:r>
            <a:r>
              <a:rPr lang="hu-HU" sz="1200" dirty="0" err="1">
                <a:solidFill>
                  <a:srgbClr val="000000"/>
                </a:solidFill>
                <a:latin typeface="Times New Roman" pitchFamily="18"/>
              </a:rPr>
              <a:t>year</a:t>
            </a:r>
            <a:r>
              <a:rPr lang="hu-HU" sz="1200" dirty="0">
                <a:solidFill>
                  <a:srgbClr val="000000"/>
                </a:solidFill>
                <a:latin typeface="Times New Roman" pitchFamily="18"/>
              </a:rPr>
              <a:t> </a:t>
            </a:r>
            <a:r>
              <a:rPr lang="hu-HU" sz="1200" dirty="0" err="1">
                <a:solidFill>
                  <a:srgbClr val="000000"/>
                </a:solidFill>
                <a:latin typeface="Times New Roman" pitchFamily="18"/>
              </a:rPr>
              <a:t>the</a:t>
            </a:r>
            <a:r>
              <a:rPr lang="hu-HU" sz="1200" dirty="0">
                <a:solidFill>
                  <a:srgbClr val="000000"/>
                </a:solidFill>
                <a:latin typeface="Times New Roman" pitchFamily="18"/>
              </a:rPr>
              <a:t> </a:t>
            </a:r>
            <a:r>
              <a:rPr lang="hu-HU" sz="1200" dirty="0" err="1">
                <a:solidFill>
                  <a:srgbClr val="000000"/>
                </a:solidFill>
                <a:latin typeface="Times New Roman" pitchFamily="18"/>
              </a:rPr>
              <a:t>winner</a:t>
            </a:r>
            <a:r>
              <a:rPr lang="hu-HU" sz="1200" dirty="0">
                <a:solidFill>
                  <a:srgbClr val="000000"/>
                </a:solidFill>
                <a:latin typeface="Times New Roman" pitchFamily="18"/>
              </a:rPr>
              <a:t> team </a:t>
            </a:r>
            <a:r>
              <a:rPr lang="hu-HU" sz="1200" dirty="0" err="1">
                <a:solidFill>
                  <a:srgbClr val="000000"/>
                </a:solidFill>
                <a:latin typeface="Times New Roman" pitchFamily="18"/>
              </a:rPr>
              <a:t>usually</a:t>
            </a:r>
            <a:r>
              <a:rPr lang="hu-HU" sz="1200" dirty="0">
                <a:solidFill>
                  <a:srgbClr val="000000"/>
                </a:solidFill>
                <a:latin typeface="Times New Roman" pitchFamily="18"/>
              </a:rPr>
              <a:t> </a:t>
            </a:r>
            <a:r>
              <a:rPr lang="hu-HU" sz="1200" dirty="0" err="1">
                <a:solidFill>
                  <a:srgbClr val="000000"/>
                </a:solidFill>
                <a:latin typeface="Times New Roman" pitchFamily="18"/>
              </a:rPr>
              <a:t>get</a:t>
            </a:r>
            <a:r>
              <a:rPr lang="hu-HU" sz="1200" dirty="0">
                <a:solidFill>
                  <a:srgbClr val="000000"/>
                </a:solidFill>
                <a:latin typeface="Times New Roman" pitchFamily="18"/>
              </a:rPr>
              <a:t> a wellness </a:t>
            </a:r>
            <a:r>
              <a:rPr lang="hu-HU" sz="1200" dirty="0" err="1">
                <a:solidFill>
                  <a:srgbClr val="000000"/>
                </a:solidFill>
                <a:latin typeface="Times New Roman" pitchFamily="18"/>
              </a:rPr>
              <a:t>weekend</a:t>
            </a:r>
            <a:r>
              <a:rPr lang="hu-HU" sz="1200" dirty="0">
                <a:solidFill>
                  <a:srgbClr val="000000"/>
                </a:solidFill>
                <a:latin typeface="Times New Roman" pitchFamily="18"/>
              </a:rPr>
              <a:t>  </a:t>
            </a:r>
          </a:p>
          <a:p>
            <a:pPr lvl="0"/>
            <a:r>
              <a:rPr lang="en-US" sz="1200" dirty="0">
                <a:solidFill>
                  <a:srgbClr val="000000"/>
                </a:solidFill>
                <a:latin typeface="Times New Roman" pitchFamily="18"/>
              </a:rPr>
              <a:t>This firm looks after the employees’ healthy diet. There is a canteen where workers can eat healthy menu and</a:t>
            </a:r>
            <a:r>
              <a:rPr lang="hu-HU" sz="1200" dirty="0">
                <a:solidFill>
                  <a:srgbClr val="000000"/>
                </a:solidFill>
                <a:latin typeface="Times New Roman" pitchFamily="18"/>
              </a:rPr>
              <a:t> a </a:t>
            </a:r>
            <a:r>
              <a:rPr lang="hu-HU" sz="1200" dirty="0" err="1">
                <a:solidFill>
                  <a:srgbClr val="000000"/>
                </a:solidFill>
                <a:latin typeface="Times New Roman" pitchFamily="18"/>
              </a:rPr>
              <a:t>buffet</a:t>
            </a:r>
            <a:r>
              <a:rPr lang="hu-HU" sz="1200" dirty="0">
                <a:solidFill>
                  <a:srgbClr val="000000"/>
                </a:solidFill>
                <a:latin typeface="Times New Roman" pitchFamily="18"/>
              </a:rPr>
              <a:t> </a:t>
            </a:r>
            <a:r>
              <a:rPr lang="hu-HU" sz="1200" dirty="0" err="1">
                <a:solidFill>
                  <a:srgbClr val="000000"/>
                </a:solidFill>
                <a:latin typeface="Times New Roman" pitchFamily="18"/>
              </a:rPr>
              <a:t>where</a:t>
            </a:r>
            <a:r>
              <a:rPr lang="hu-HU" sz="1200" dirty="0">
                <a:solidFill>
                  <a:srgbClr val="000000"/>
                </a:solidFill>
                <a:latin typeface="Times New Roman" pitchFamily="18"/>
              </a:rPr>
              <a:t> </a:t>
            </a:r>
            <a:r>
              <a:rPr lang="hu-HU" sz="1200" dirty="0" err="1">
                <a:solidFill>
                  <a:srgbClr val="000000"/>
                </a:solidFill>
                <a:latin typeface="Times New Roman" pitchFamily="18"/>
              </a:rPr>
              <a:t>are</a:t>
            </a:r>
            <a:r>
              <a:rPr lang="hu-HU" sz="1200" dirty="0">
                <a:solidFill>
                  <a:srgbClr val="000000"/>
                </a:solidFill>
                <a:latin typeface="Times New Roman" pitchFamily="18"/>
              </a:rPr>
              <a:t> </a:t>
            </a:r>
            <a:r>
              <a:rPr lang="hu-HU" sz="1200" dirty="0" err="1">
                <a:solidFill>
                  <a:srgbClr val="000000"/>
                </a:solidFill>
                <a:latin typeface="Times New Roman" pitchFamily="18"/>
              </a:rPr>
              <a:t>served</a:t>
            </a:r>
            <a:r>
              <a:rPr lang="en-US" sz="1200" dirty="0">
                <a:solidFill>
                  <a:srgbClr val="000000"/>
                </a:solidFill>
                <a:latin typeface="Times New Roman" pitchFamily="18"/>
              </a:rPr>
              <a:t> diabetic cakes.</a:t>
            </a:r>
          </a:p>
          <a:p>
            <a:pPr lvl="0"/>
            <a:r>
              <a:rPr lang="en-US" sz="1200" dirty="0">
                <a:solidFill>
                  <a:srgbClr val="000000"/>
                </a:solidFill>
                <a:latin typeface="Times New Roman" pitchFamily="18"/>
              </a:rPr>
              <a:t>The NI keeps health week</a:t>
            </a:r>
            <a:r>
              <a:rPr lang="hu-HU" sz="1200" dirty="0">
                <a:solidFill>
                  <a:srgbClr val="000000"/>
                </a:solidFill>
                <a:latin typeface="Times New Roman" pitchFamily="18"/>
              </a:rPr>
              <a:t> in </a:t>
            </a:r>
            <a:r>
              <a:rPr lang="hu-HU" sz="1200" dirty="0" err="1">
                <a:solidFill>
                  <a:srgbClr val="000000"/>
                </a:solidFill>
                <a:latin typeface="Times New Roman" pitchFamily="18"/>
              </a:rPr>
              <a:t>every</a:t>
            </a:r>
            <a:r>
              <a:rPr lang="hu-HU" sz="1200" dirty="0">
                <a:solidFill>
                  <a:srgbClr val="000000"/>
                </a:solidFill>
                <a:latin typeface="Times New Roman" pitchFamily="18"/>
              </a:rPr>
              <a:t> </a:t>
            </a:r>
            <a:r>
              <a:rPr lang="hu-HU" sz="1200" dirty="0" err="1">
                <a:solidFill>
                  <a:srgbClr val="000000"/>
                </a:solidFill>
                <a:latin typeface="Times New Roman" pitchFamily="18"/>
              </a:rPr>
              <a:t>year</a:t>
            </a:r>
            <a:r>
              <a:rPr lang="en-US" sz="1200" dirty="0">
                <a:solidFill>
                  <a:srgbClr val="000000"/>
                </a:solidFill>
                <a:latin typeface="Times New Roman" pitchFamily="18"/>
              </a:rPr>
              <a:t>. During this week employees can take part in a health test. It’s a blood </a:t>
            </a:r>
            <a:r>
              <a:rPr lang="hu-HU" sz="1200" dirty="0">
                <a:solidFill>
                  <a:srgbClr val="000000"/>
                </a:solidFill>
                <a:latin typeface="Times New Roman" pitchFamily="18"/>
              </a:rPr>
              <a:t>and</a:t>
            </a:r>
            <a:r>
              <a:rPr lang="en-US" sz="1200" dirty="0">
                <a:solidFill>
                  <a:srgbClr val="000000"/>
                </a:solidFill>
                <a:latin typeface="Times New Roman" pitchFamily="18"/>
              </a:rPr>
              <a:t> an allergy test, etc.</a:t>
            </a:r>
          </a:p>
          <a:p>
            <a:pPr lvl="0"/>
            <a:r>
              <a:rPr lang="en-US" sz="1200" dirty="0">
                <a:solidFill>
                  <a:srgbClr val="000000"/>
                </a:solidFill>
                <a:latin typeface="Times New Roman" pitchFamily="18"/>
              </a:rPr>
              <a:t>And the firm banned to smoke in the company’s field.</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15</a:t>
            </a:fld>
            <a:endParaRPr lang="hu-HU"/>
          </a:p>
        </p:txBody>
      </p:sp>
    </p:spTree>
    <p:extLst>
      <p:ext uri="{BB962C8B-B14F-4D97-AF65-F5344CB8AC3E}">
        <p14:creationId xmlns:p14="http://schemas.microsoft.com/office/powerpoint/2010/main" val="231236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hu-HU" dirty="0"/>
              <a:t>I </a:t>
            </a:r>
            <a:r>
              <a:rPr lang="hu-HU" dirty="0" err="1"/>
              <a:t>would</a:t>
            </a:r>
            <a:r>
              <a:rPr lang="hu-HU" dirty="0"/>
              <a:t> </a:t>
            </a:r>
            <a:r>
              <a:rPr lang="hu-HU" dirty="0" err="1"/>
              <a:t>like</a:t>
            </a:r>
            <a:r>
              <a:rPr lang="hu-HU" dirty="0"/>
              <a:t> </a:t>
            </a:r>
            <a:r>
              <a:rPr lang="hu-HU" dirty="0" err="1"/>
              <a:t>to</a:t>
            </a:r>
            <a:r>
              <a:rPr lang="hu-HU" dirty="0"/>
              <a:t> </a:t>
            </a:r>
            <a:r>
              <a:rPr lang="hu-HU" dirty="0" err="1"/>
              <a:t>continue</a:t>
            </a:r>
            <a:r>
              <a:rPr lang="hu-HU" baseline="0" dirty="0"/>
              <a:t> the </a:t>
            </a:r>
            <a:r>
              <a:rPr lang="hu-HU" baseline="0" dirty="0" err="1"/>
              <a:t>presentation</a:t>
            </a:r>
            <a:r>
              <a:rPr lang="hu-HU" baseline="0" dirty="0"/>
              <a:t> </a:t>
            </a:r>
            <a:r>
              <a:rPr lang="hu-HU" baseline="0" dirty="0" err="1"/>
              <a:t>with</a:t>
            </a:r>
            <a:r>
              <a:rPr lang="hu-HU" baseline="0" dirty="0"/>
              <a:t> </a:t>
            </a:r>
            <a:r>
              <a:rPr lang="hu-HU" baseline="0" dirty="0" err="1"/>
              <a:t>the</a:t>
            </a:r>
            <a:r>
              <a:rPr lang="hu-HU" baseline="0" dirty="0"/>
              <a:t> Service sector. We </a:t>
            </a:r>
            <a:r>
              <a:rPr lang="hu-HU" baseline="0" dirty="0" err="1"/>
              <a:t>could</a:t>
            </a:r>
            <a:r>
              <a:rPr lang="hu-HU" baseline="0" dirty="0"/>
              <a:t> </a:t>
            </a:r>
            <a:r>
              <a:rPr lang="hu-HU" baseline="0" dirty="0" err="1"/>
              <a:t>get</a:t>
            </a:r>
            <a:r>
              <a:rPr lang="hu-HU" baseline="0" dirty="0"/>
              <a:t> </a:t>
            </a:r>
            <a:r>
              <a:rPr lang="hu-HU" baseline="0" dirty="0" err="1"/>
              <a:t>answers</a:t>
            </a:r>
            <a:r>
              <a:rPr lang="hu-HU" baseline="0" dirty="0"/>
              <a:t> </a:t>
            </a:r>
            <a:r>
              <a:rPr lang="hu-HU" baseline="0" dirty="0" err="1"/>
              <a:t>from</a:t>
            </a:r>
            <a:r>
              <a:rPr lang="hu-HU" baseline="0" dirty="0"/>
              <a:t> Nokia, British Telecom, IT </a:t>
            </a:r>
            <a:r>
              <a:rPr lang="hu-HU" baseline="0" dirty="0" err="1"/>
              <a:t>Services</a:t>
            </a:r>
            <a:r>
              <a:rPr lang="hu-HU" baseline="0" dirty="0"/>
              <a:t> and Vodafone.</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16</a:t>
            </a:fld>
            <a:endParaRPr lang="hu-HU"/>
          </a:p>
        </p:txBody>
      </p:sp>
    </p:spTree>
    <p:extLst>
      <p:ext uri="{BB962C8B-B14F-4D97-AF65-F5344CB8AC3E}">
        <p14:creationId xmlns:p14="http://schemas.microsoft.com/office/powerpoint/2010/main" val="173491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sz="1200" kern="1200" dirty="0">
                <a:solidFill>
                  <a:schemeClr val="tx1"/>
                </a:solidFill>
                <a:effectLst/>
                <a:latin typeface="+mn-lt"/>
                <a:ea typeface="+mn-ea"/>
                <a:cs typeface="+mn-cs"/>
              </a:rPr>
              <a:t>NOKIA, is a Finnish multinational communications and information technology company, founded in 1865.</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Theye </a:t>
            </a:r>
            <a:r>
              <a:rPr lang="hu-HU" sz="1200" kern="1200" dirty="0" err="1">
                <a:solidFill>
                  <a:schemeClr val="tx1"/>
                </a:solidFill>
                <a:effectLst/>
                <a:latin typeface="+mn-lt"/>
                <a:ea typeface="+mn-ea"/>
                <a:cs typeface="+mn-cs"/>
              </a:rPr>
              <a:t>encourage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engagement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teams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through</a:t>
            </a:r>
            <a:r>
              <a:rPr lang="hu-HU" sz="1200" kern="1200" dirty="0">
                <a:solidFill>
                  <a:schemeClr val="tx1"/>
                </a:solidFill>
                <a:effectLst/>
                <a:latin typeface="+mn-lt"/>
                <a:ea typeface="+mn-ea"/>
                <a:cs typeface="+mn-cs"/>
              </a:rPr>
              <a:t> shared </a:t>
            </a:r>
            <a:r>
              <a:rPr lang="hu-HU" sz="1200" kern="1200" dirty="0" err="1">
                <a:solidFill>
                  <a:schemeClr val="tx1"/>
                </a:solidFill>
                <a:effectLst/>
                <a:latin typeface="+mn-lt"/>
                <a:ea typeface="+mn-ea"/>
                <a:cs typeface="+mn-cs"/>
              </a:rPr>
              <a:t>places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eat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meet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open-plan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offices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foster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dialogue</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virtual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communities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you</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voice</a:t>
            </a:r>
            <a:r>
              <a:rPr lang="hu-HU" sz="1200" kern="1200" dirty="0">
                <a:solidFill>
                  <a:schemeClr val="tx1"/>
                </a:solidFill>
                <a:effectLst/>
                <a:latin typeface="+mn-lt"/>
                <a:ea typeface="+mn-ea"/>
                <a:cs typeface="+mn-cs"/>
              </a:rPr>
              <a:t>.</a:t>
            </a:r>
          </a:p>
          <a:p>
            <a:r>
              <a:rPr lang="hu-HU" sz="1200" kern="1200" dirty="0" err="1">
                <a:solidFill>
                  <a:schemeClr val="tx1"/>
                </a:solidFill>
                <a:effectLst/>
                <a:latin typeface="+mn-lt"/>
                <a:ea typeface="+mn-ea"/>
                <a:cs typeface="+mn-cs"/>
              </a:rPr>
              <a:t>Because</a:t>
            </a:r>
            <a:r>
              <a:rPr lang="hu-HU" sz="1200" kern="1200" baseline="0" dirty="0">
                <a:solidFill>
                  <a:schemeClr val="tx1"/>
                </a:solidFill>
                <a:effectLst/>
                <a:latin typeface="+mn-lt"/>
                <a:ea typeface="+mn-ea"/>
                <a:cs typeface="+mn-cs"/>
              </a:rPr>
              <a:t> of </a:t>
            </a:r>
            <a:r>
              <a:rPr lang="hu-HU" sz="1200" kern="1200" baseline="0" dirty="0" err="1">
                <a:solidFill>
                  <a:schemeClr val="tx1"/>
                </a:solidFill>
                <a:effectLst/>
                <a:latin typeface="+mn-lt"/>
                <a:ea typeface="+mn-ea"/>
                <a:cs typeface="+mn-cs"/>
              </a:rPr>
              <a:t>e</a:t>
            </a:r>
            <a:r>
              <a:rPr lang="hu-HU" sz="1200" kern="1200" dirty="0" err="1">
                <a:solidFill>
                  <a:schemeClr val="tx1"/>
                </a:solidFill>
                <a:effectLst/>
                <a:latin typeface="+mn-lt"/>
                <a:ea typeface="+mn-ea"/>
                <a:cs typeface="+mn-cs"/>
              </a:rPr>
              <a:t>veryone’s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learning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ambitions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different</a:t>
            </a:r>
            <a:r>
              <a:rPr lang="hu-HU" sz="1200" kern="1200" dirty="0">
                <a:solidFill>
                  <a:schemeClr val="tx1"/>
                </a:solidFill>
                <a:effectLst/>
                <a:latin typeface="+mn-lt"/>
                <a:ea typeface="+mn-ea"/>
                <a:cs typeface="+mn-cs"/>
              </a:rPr>
              <a: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they</a:t>
            </a:r>
            <a:r>
              <a:rPr lang="hu-HU" sz="1200" kern="1200" baseline="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hold </a:t>
            </a:r>
            <a:r>
              <a:rPr lang="hu-HU" sz="1200" kern="1200" dirty="0" err="1">
                <a:solidFill>
                  <a:schemeClr val="tx1"/>
                </a:solidFill>
                <a:effectLst/>
                <a:latin typeface="+mn-lt"/>
                <a:ea typeface="+mn-ea"/>
                <a:cs typeface="+mn-cs"/>
              </a:rPr>
              <a:t>development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sessions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every</a:t>
            </a:r>
            <a:r>
              <a:rPr lang="hu-HU" sz="1200" kern="1200" dirty="0">
                <a:solidFill>
                  <a:schemeClr val="tx1"/>
                </a:solidFill>
                <a:effectLst/>
                <a:latin typeface="+mn-lt"/>
                <a:ea typeface="+mn-ea"/>
                <a:cs typeface="+mn-cs"/>
              </a:rPr>
              <a:t> 90 </a:t>
            </a:r>
            <a:r>
              <a:rPr lang="hu-HU" sz="1200" kern="1200" dirty="0" err="1">
                <a:solidFill>
                  <a:schemeClr val="tx1"/>
                </a:solidFill>
                <a:effectLst/>
                <a:latin typeface="+mn-lt"/>
                <a:ea typeface="+mn-ea"/>
                <a:cs typeface="+mn-cs"/>
              </a:rPr>
              <a:t>days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discuss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career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growth</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key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topics</a:t>
            </a:r>
            <a:r>
              <a:rPr lang="hu-HU" sz="1200" kern="1200" dirty="0">
                <a:solidFill>
                  <a:schemeClr val="tx1"/>
                </a:solidFill>
                <a:effectLst/>
                <a:latin typeface="+mn-lt"/>
                <a:ea typeface="+mn-ea"/>
                <a:cs typeface="+mn-cs"/>
              </a:rPr>
              <a:t>.</a:t>
            </a:r>
          </a:p>
          <a:p>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respect</a:t>
            </a:r>
            <a:r>
              <a:rPr lang="hu-HU" sz="1200" kern="1200" baseline="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people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have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beyond</a:t>
            </a:r>
            <a:r>
              <a:rPr lang="hu-HU" sz="1200" kern="1200" dirty="0">
                <a:solidFill>
                  <a:schemeClr val="tx1"/>
                </a:solidFill>
                <a:effectLst/>
                <a:latin typeface="+mn-lt"/>
                <a:ea typeface="+mn-ea"/>
                <a:cs typeface="+mn-cs"/>
              </a:rPr>
              <a:t> Nokia. </a:t>
            </a:r>
            <a:r>
              <a:rPr lang="hu-HU" sz="1200" kern="1200" dirty="0" err="1">
                <a:solidFill>
                  <a:schemeClr val="tx1"/>
                </a:solidFill>
                <a:effectLst/>
                <a:latin typeface="+mn-lt"/>
                <a:ea typeface="+mn-ea"/>
                <a:cs typeface="+mn-cs"/>
              </a:rPr>
              <a:t>That’s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provide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flexible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manage</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balance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between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workers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work</a:t>
            </a:r>
            <a:r>
              <a:rPr lang="hu-HU" sz="1200" kern="1200" dirty="0">
                <a:solidFill>
                  <a:schemeClr val="tx1"/>
                </a:solidFill>
                <a:effectLst/>
                <a:latin typeface="+mn-lt"/>
                <a:ea typeface="+mn-ea"/>
                <a:cs typeface="+mn-cs"/>
              </a:rPr>
              <a:t> and life.</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17</a:t>
            </a:fld>
            <a:endParaRPr lang="hu-HU"/>
          </a:p>
        </p:txBody>
      </p:sp>
    </p:spTree>
    <p:extLst>
      <p:ext uri="{BB962C8B-B14F-4D97-AF65-F5344CB8AC3E}">
        <p14:creationId xmlns:p14="http://schemas.microsoft.com/office/powerpoint/2010/main" val="294537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BT Group plc (trading as BT) is a holding company which owns British Telecommunications</a:t>
            </a:r>
            <a:r>
              <a:rPr lang="hu-H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 British multinational telecommunications services company with head offices in London, United Kingdom. It has operations in around 180 countries.[</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This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company</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a:t>
            </a:r>
            <a:r>
              <a:rPr lang="hu-HU" sz="1200" kern="1200" dirty="0" err="1">
                <a:solidFill>
                  <a:schemeClr val="tx1"/>
                </a:solidFill>
                <a:effectLst/>
                <a:latin typeface="+mn-lt"/>
                <a:ea typeface="+mn-ea"/>
                <a:cs typeface="+mn-cs"/>
              </a:rPr>
              <a:t>ctively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encourages</a:t>
            </a:r>
            <a:r>
              <a:rPr lang="hu-HU" sz="1200" kern="1200" dirty="0">
                <a:solidFill>
                  <a:schemeClr val="tx1"/>
                </a:solidFill>
                <a:effectLst/>
                <a:latin typeface="+mn-lt"/>
                <a:ea typeface="+mn-ea"/>
                <a:cs typeface="+mn-cs"/>
              </a:rPr>
              <a:t> flexible </a:t>
            </a:r>
            <a:r>
              <a:rPr lang="hu-HU" sz="1200" kern="1200" dirty="0" err="1">
                <a:solidFill>
                  <a:schemeClr val="tx1"/>
                </a:solidFill>
                <a:effectLst/>
                <a:latin typeface="+mn-lt"/>
                <a:ea typeface="+mn-ea"/>
                <a:cs typeface="+mn-cs"/>
              </a:rPr>
              <a:t>working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alternative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working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arrangements</a:t>
            </a:r>
            <a:r>
              <a:rPr lang="hu-HU" sz="1200" kern="1200" dirty="0">
                <a:solidFill>
                  <a:schemeClr val="tx1"/>
                </a:solidFill>
                <a:effectLst/>
                <a:latin typeface="+mn-lt"/>
                <a:ea typeface="+mn-ea"/>
                <a:cs typeface="+mn-cs"/>
              </a:rPr>
              <a:t>.</a:t>
            </a:r>
            <a:br>
              <a:rPr lang="hu-HU" sz="1200" kern="1200" dirty="0">
                <a:solidFill>
                  <a:schemeClr val="tx1"/>
                </a:solidFill>
                <a:effectLst/>
                <a:latin typeface="+mn-lt"/>
                <a:ea typeface="+mn-ea"/>
                <a:cs typeface="+mn-cs"/>
              </a:rPr>
            </a:br>
            <a:r>
              <a:rPr lang="hu-HU" sz="1200" kern="1200" dirty="0" err="1">
                <a:solidFill>
                  <a:schemeClr val="tx1"/>
                </a:solidFill>
                <a:effectLst/>
                <a:latin typeface="+mn-lt"/>
                <a:ea typeface="+mn-ea"/>
                <a:cs typeface="+mn-cs"/>
              </a:rPr>
              <a:t>Membership</a:t>
            </a:r>
            <a:r>
              <a:rPr lang="hu-HU" sz="1200" kern="1200" dirty="0">
                <a:solidFill>
                  <a:schemeClr val="tx1"/>
                </a:solidFill>
                <a:effectLst/>
                <a:latin typeface="+mn-lt"/>
                <a:ea typeface="+mn-ea"/>
                <a:cs typeface="+mn-cs"/>
              </a:rPr>
              <a:t> of The BT </a:t>
            </a:r>
            <a:r>
              <a:rPr lang="hu-HU" sz="1200" kern="1200" dirty="0" err="1">
                <a:solidFill>
                  <a:schemeClr val="tx1"/>
                </a:solidFill>
                <a:effectLst/>
                <a:latin typeface="+mn-lt"/>
                <a:ea typeface="+mn-ea"/>
                <a:cs typeface="+mn-cs"/>
              </a:rPr>
              <a:t>Retirement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Plan</a:t>
            </a:r>
            <a:r>
              <a:rPr lang="hu-HU" sz="1200" kern="1200" dirty="0">
                <a:solidFill>
                  <a:schemeClr val="tx1"/>
                </a:solidFill>
                <a:effectLst/>
                <a:latin typeface="+mn-lt"/>
                <a:ea typeface="+mn-ea"/>
                <a:cs typeface="+mn-cs"/>
              </a:rPr>
              <a:t> - a </a:t>
            </a:r>
            <a:r>
              <a:rPr lang="hu-HU" sz="1200" kern="1200" dirty="0" err="1">
                <a:solidFill>
                  <a:schemeClr val="tx1"/>
                </a:solidFill>
                <a:effectLst/>
                <a:latin typeface="+mn-lt"/>
                <a:ea typeface="+mn-ea"/>
                <a:cs typeface="+mn-cs"/>
              </a:rPr>
              <a:t>defined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contribution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scheme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providing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pension</a:t>
            </a:r>
            <a:r>
              <a:rPr lang="hu-HU" sz="1200" kern="1200" dirty="0">
                <a:solidFill>
                  <a:schemeClr val="tx1"/>
                </a:solidFill>
                <a:effectLst/>
                <a:latin typeface="+mn-lt"/>
                <a:ea typeface="+mn-ea"/>
                <a:cs typeface="+mn-cs"/>
              </a:rPr>
              <a:t> and life </a:t>
            </a:r>
            <a:r>
              <a:rPr lang="hu-HU" sz="1200" kern="1200" dirty="0" err="1">
                <a:solidFill>
                  <a:schemeClr val="tx1"/>
                </a:solidFill>
                <a:effectLst/>
                <a:latin typeface="+mn-lt"/>
                <a:ea typeface="+mn-ea"/>
                <a:cs typeface="+mn-cs"/>
              </a:rPr>
              <a:t>benefits</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18</a:t>
            </a:fld>
            <a:endParaRPr lang="hu-HU"/>
          </a:p>
        </p:txBody>
      </p:sp>
    </p:spTree>
    <p:extLst>
      <p:ext uri="{BB962C8B-B14F-4D97-AF65-F5344CB8AC3E}">
        <p14:creationId xmlns:p14="http://schemas.microsoft.com/office/powerpoint/2010/main" val="290935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IT Services Hungary (ITSH) has been established with a site in Budapest as a 100% Hungarian subsidiary of T-Systems International</a:t>
            </a:r>
            <a:r>
              <a:rPr lang="hu-HU" dirty="0"/>
              <a:t>. </a:t>
            </a:r>
          </a:p>
          <a:p>
            <a:r>
              <a:rPr lang="en-US" dirty="0"/>
              <a:t>Free sporting facilities: They provide the opportunity of doing sports to their employees in Budapest, Debrecen, </a:t>
            </a:r>
            <a:r>
              <a:rPr lang="en-US" dirty="0" err="1"/>
              <a:t>Pécs</a:t>
            </a:r>
            <a:r>
              <a:rPr lang="en-US" dirty="0"/>
              <a:t> and Szeged as well. They also have arrangements with local gyms, so that the workers can use their services.</a:t>
            </a:r>
          </a:p>
          <a:p>
            <a:r>
              <a:rPr lang="en-US" dirty="0"/>
              <a:t>Cafeteria: Besides their base salary, their employees are entitled to a non-financial type of package in an annual lump-sum at net value, which is  put together by the employees according to their individual needs and preferences.</a:t>
            </a:r>
          </a:p>
          <a:p>
            <a:r>
              <a:rPr lang="en-US" dirty="0"/>
              <a:t>Corporate events: As a result of the dynamic growth of the company, there are always new employees. They try to help them to get used to the new environment and to informally get to know their colleagues, therefore they regularly organize team building events where their colleagues may get to know each other in a playful and cheerful way.</a:t>
            </a:r>
          </a:p>
          <a:p>
            <a:r>
              <a:rPr lang="en-US" dirty="0"/>
              <a:t>Language learning: They focus much on internal language training. The workers may learn according to their current level of knowledge in groups, several hours per week, before or after working hours. </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19</a:t>
            </a:fld>
            <a:endParaRPr lang="hu-HU"/>
          </a:p>
        </p:txBody>
      </p:sp>
    </p:spTree>
    <p:extLst>
      <p:ext uri="{BB962C8B-B14F-4D97-AF65-F5344CB8AC3E}">
        <p14:creationId xmlns:p14="http://schemas.microsoft.com/office/powerpoint/2010/main" val="196772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Being an international telecommunication company it doesn’t only provide special possibilities and facilities to its clients but Vodafone International puts a huge </a:t>
            </a:r>
            <a:r>
              <a:rPr lang="en-US" dirty="0" err="1"/>
              <a:t>emphasise</a:t>
            </a:r>
            <a:r>
              <a:rPr lang="en-US" dirty="0"/>
              <a:t> on the well-being of the personnel as well. </a:t>
            </a:r>
          </a:p>
          <a:p>
            <a:r>
              <a:rPr lang="en-US" dirty="0"/>
              <a:t>There are several sporting opportunities for free of charge, gaming room in the main offices where the staff can relax and have a little fun between the work shifts. </a:t>
            </a:r>
          </a:p>
          <a:p>
            <a:r>
              <a:rPr lang="en-US" dirty="0"/>
              <a:t>So called ‘caves’ can be also found when someone needs solitude and silence can just hop in one and block the happenings around him/her out.</a:t>
            </a:r>
          </a:p>
          <a:p>
            <a:r>
              <a:rPr lang="en-US" dirty="0"/>
              <a:t>The working environment is strictly regulated meaning there is an optimum temperature which is healthy for the work and the equipment like chairs, utensils of the desk provide also the best comfort for the workers.</a:t>
            </a:r>
          </a:p>
          <a:p>
            <a:r>
              <a:rPr lang="en-US" dirty="0"/>
              <a:t>With special partnerships the employees are offered unique reductions at several stores. </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20</a:t>
            </a:fld>
            <a:endParaRPr lang="hu-HU"/>
          </a:p>
        </p:txBody>
      </p:sp>
    </p:spTree>
    <p:extLst>
      <p:ext uri="{BB962C8B-B14F-4D97-AF65-F5344CB8AC3E}">
        <p14:creationId xmlns:p14="http://schemas.microsoft.com/office/powerpoint/2010/main" val="1667664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hu-HU" dirty="0"/>
              <a:t>In the </a:t>
            </a:r>
            <a:r>
              <a:rPr lang="hu-HU" dirty="0" err="1"/>
              <a:t>financial</a:t>
            </a:r>
            <a:r>
              <a:rPr lang="hu-HU" dirty="0"/>
              <a:t> sector </a:t>
            </a:r>
            <a:r>
              <a:rPr lang="hu-HU" dirty="0" err="1"/>
              <a:t>the</a:t>
            </a:r>
            <a:r>
              <a:rPr lang="hu-HU" baseline="0" dirty="0"/>
              <a:t> Price </a:t>
            </a:r>
            <a:r>
              <a:rPr lang="hu-HU" baseline="0" dirty="0" err="1"/>
              <a:t>Waterhouse</a:t>
            </a:r>
            <a:r>
              <a:rPr lang="hu-HU" baseline="0" dirty="0"/>
              <a:t> </a:t>
            </a:r>
            <a:r>
              <a:rPr lang="hu-HU" baseline="0" dirty="0" err="1"/>
              <a:t>Coopers</a:t>
            </a:r>
            <a:r>
              <a:rPr lang="hu-HU" baseline="0" dirty="0"/>
              <a:t> and the OTP Bank </a:t>
            </a:r>
            <a:r>
              <a:rPr lang="hu-HU" baseline="0" dirty="0" err="1"/>
              <a:t>gave</a:t>
            </a:r>
            <a:r>
              <a:rPr lang="hu-HU" baseline="0" dirty="0"/>
              <a:t> </a:t>
            </a:r>
            <a:r>
              <a:rPr lang="hu-HU" baseline="0" dirty="0" err="1"/>
              <a:t>us</a:t>
            </a:r>
            <a:r>
              <a:rPr lang="hu-HU" baseline="0" dirty="0"/>
              <a:t> </a:t>
            </a:r>
            <a:r>
              <a:rPr lang="hu-HU" baseline="0" dirty="0" err="1"/>
              <a:t>some</a:t>
            </a:r>
            <a:r>
              <a:rPr lang="hu-HU" baseline="0" dirty="0"/>
              <a:t> </a:t>
            </a:r>
            <a:r>
              <a:rPr lang="hu-HU" baseline="0" dirty="0" err="1"/>
              <a:t>information</a:t>
            </a:r>
            <a:r>
              <a:rPr lang="hu-HU" baseline="0" dirty="0"/>
              <a:t>. </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21</a:t>
            </a:fld>
            <a:endParaRPr lang="hu-HU"/>
          </a:p>
        </p:txBody>
      </p:sp>
    </p:spTree>
    <p:extLst>
      <p:ext uri="{BB962C8B-B14F-4D97-AF65-F5344CB8AC3E}">
        <p14:creationId xmlns:p14="http://schemas.microsoft.com/office/powerpoint/2010/main" val="1845838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lvl="0"/>
            <a:r>
              <a:rPr lang="en-US" sz="1200" kern="1200" dirty="0">
                <a:solidFill>
                  <a:schemeClr val="tx1"/>
                </a:solidFill>
                <a:effectLst/>
                <a:latin typeface="+mn-lt"/>
                <a:ea typeface="+mn-ea"/>
                <a:cs typeface="+mn-cs"/>
              </a:rPr>
              <a:t>PricewaterhouseCoopers (trading as PwC) is a multinational professional services network headquartered in London, United Kingdom. It is the second largest professional services firm in the world</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Vault Accounting 50 has ranked PwC as the most prestigious accounting firm in the world for seven consecutive years</a:t>
            </a:r>
            <a:r>
              <a:rPr lang="hu-HU" sz="1200" kern="1200" dirty="0">
                <a:solidFill>
                  <a:schemeClr val="tx1"/>
                </a:solidFill>
                <a:effectLst/>
                <a:latin typeface="+mn-lt"/>
                <a:ea typeface="+mn-ea"/>
                <a:cs typeface="+mn-cs"/>
              </a:rPr>
              <a:t>.</a:t>
            </a:r>
          </a:p>
          <a:p>
            <a:pPr lvl="0"/>
            <a:r>
              <a:rPr lang="hu-HU" sz="1200" kern="1200" dirty="0">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PWC </a:t>
            </a:r>
            <a:r>
              <a:rPr lang="hu-HU" sz="1200" kern="1200" baseline="0" dirty="0" err="1">
                <a:solidFill>
                  <a:schemeClr val="tx1"/>
                </a:solidFill>
                <a:effectLst/>
                <a:latin typeface="+mn-lt"/>
                <a:ea typeface="+mn-ea"/>
                <a:cs typeface="+mn-cs"/>
              </a:rPr>
              <a:t>offices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help</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their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employees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f</a:t>
            </a:r>
            <a:r>
              <a:rPr lang="hu-HU" sz="1200" kern="1200" dirty="0">
                <a:solidFill>
                  <a:schemeClr val="tx1"/>
                </a:solidFill>
                <a:effectLst/>
                <a:latin typeface="+mn-lt"/>
                <a:ea typeface="+mn-ea"/>
                <a:cs typeface="+mn-cs"/>
              </a:rPr>
              <a:t>lexible </a:t>
            </a:r>
            <a:r>
              <a:rPr lang="hu-HU" sz="1200" kern="1200" dirty="0" err="1">
                <a:solidFill>
                  <a:schemeClr val="tx1"/>
                </a:solidFill>
                <a:effectLst/>
                <a:latin typeface="+mn-lt"/>
                <a:ea typeface="+mn-ea"/>
                <a:cs typeface="+mn-cs"/>
              </a:rPr>
              <a:t>working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arrangements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e.g</a:t>
            </a:r>
            <a:r>
              <a:rPr lang="hu-HU" sz="1200" kern="1200" dirty="0">
                <a:solidFill>
                  <a:schemeClr val="tx1"/>
                </a:solidFill>
                <a:effectLst/>
                <a:latin typeface="+mn-lt"/>
                <a:ea typeface="+mn-ea"/>
                <a:cs typeface="+mn-cs"/>
              </a:rPr>
              <a:t>. flexible </a:t>
            </a:r>
            <a:r>
              <a:rPr lang="hu-HU" sz="1200" kern="1200" dirty="0" err="1">
                <a:solidFill>
                  <a:schemeClr val="tx1"/>
                </a:solidFill>
                <a:effectLst/>
                <a:latin typeface="+mn-lt"/>
                <a:ea typeface="+mn-ea"/>
                <a:cs typeface="+mn-cs"/>
              </a:rPr>
              <a:t>working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hours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office</a:t>
            </a:r>
            <a:r>
              <a:rPr lang="hu-HU" sz="1200" kern="1200" dirty="0">
                <a:solidFill>
                  <a:schemeClr val="tx1"/>
                </a:solidFill>
                <a:effectLst/>
                <a:latin typeface="+mn-lt"/>
                <a:ea typeface="+mn-ea"/>
                <a:cs typeface="+mn-cs"/>
              </a:rPr>
              <a:t>, part-</a:t>
            </a:r>
            <a:r>
              <a:rPr lang="hu-HU" sz="1200" kern="1200" dirty="0" err="1">
                <a:solidFill>
                  <a:schemeClr val="tx1"/>
                </a:solidFill>
                <a:effectLst/>
                <a:latin typeface="+mn-lt"/>
                <a:ea typeface="+mn-ea"/>
                <a:cs typeface="+mn-cs"/>
              </a:rPr>
              <a:t>time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working</a:t>
            </a:r>
            <a:r>
              <a:rPr lang="hu-HU" sz="1200" kern="1200" dirty="0">
                <a:solidFill>
                  <a:schemeClr val="tx1"/>
                </a:solidFill>
                <a:effectLst/>
                <a:latin typeface="+mn-lt"/>
                <a:ea typeface="+mn-ea"/>
                <a:cs typeface="+mn-cs"/>
              </a:rPr>
              <a:t>). </a:t>
            </a:r>
          </a:p>
          <a:p>
            <a:pPr lvl="0"/>
            <a:r>
              <a:rPr lang="hu-HU" sz="1200" kern="1200" dirty="0" err="1">
                <a:solidFill>
                  <a:schemeClr val="tx1"/>
                </a:solidFill>
                <a:effectLst/>
                <a:latin typeface="+mn-lt"/>
                <a:ea typeface="+mn-ea"/>
                <a:cs typeface="+mn-cs"/>
              </a:rPr>
              <a:t>Sabbatical</a:t>
            </a:r>
            <a:r>
              <a:rPr lang="hu-HU" sz="1200" kern="1200" dirty="0">
                <a:solidFill>
                  <a:schemeClr val="tx1"/>
                </a:solidFill>
                <a:effectLst/>
                <a:latin typeface="+mn-lt"/>
                <a:ea typeface="+mn-ea"/>
                <a:cs typeface="+mn-cs"/>
              </a:rPr>
              <a:t> policy: </a:t>
            </a:r>
            <a:r>
              <a:rPr lang="hu-HU" sz="1200" kern="1200" dirty="0" err="1">
                <a:solidFill>
                  <a:schemeClr val="tx1"/>
                </a:solidFill>
                <a:effectLst/>
                <a:latin typeface="+mn-lt"/>
                <a:ea typeface="+mn-ea"/>
                <a:cs typeface="+mn-cs"/>
              </a:rPr>
              <a:t>Permanent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PwC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employees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go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sabbatical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leave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1-4 </a:t>
            </a:r>
            <a:r>
              <a:rPr lang="hu-HU" sz="1200" kern="1200" dirty="0" err="1">
                <a:solidFill>
                  <a:schemeClr val="tx1"/>
                </a:solidFill>
                <a:effectLst/>
                <a:latin typeface="+mn-lt"/>
                <a:ea typeface="+mn-ea"/>
                <a:cs typeface="+mn-cs"/>
              </a:rPr>
              <a:t>month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extend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holiday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break</a:t>
            </a:r>
            <a:r>
              <a:rPr lang="hu-HU" sz="1200" kern="1200" dirty="0">
                <a:solidFill>
                  <a:schemeClr val="tx1"/>
                </a:solidFill>
                <a:effectLst/>
                <a:latin typeface="+mn-lt"/>
                <a:ea typeface="+mn-ea"/>
                <a:cs typeface="+mn-cs"/>
              </a:rPr>
              <a:t> and it </a:t>
            </a:r>
            <a:r>
              <a:rPr lang="hu-HU" sz="1200" kern="1200" dirty="0" err="1">
                <a:solidFill>
                  <a:schemeClr val="tx1"/>
                </a:solidFill>
                <a:effectLst/>
                <a:latin typeface="+mn-lt"/>
                <a:ea typeface="+mn-ea"/>
                <a:cs typeface="+mn-cs"/>
              </a:rPr>
              <a:t>gives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them</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opportunity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pursue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interests</a:t>
            </a:r>
            <a:r>
              <a:rPr lang="hu-HU" sz="1200" kern="1200" dirty="0">
                <a:solidFill>
                  <a:schemeClr val="tx1"/>
                </a:solidFill>
                <a:effectLst/>
                <a:latin typeface="+mn-lt"/>
                <a:ea typeface="+mn-ea"/>
                <a:cs typeface="+mn-cs"/>
              </a:rPr>
              <a:t>. </a:t>
            </a:r>
          </a:p>
          <a:p>
            <a:pPr lvl="0"/>
            <a:r>
              <a:rPr lang="hu-HU" sz="1200" kern="1200" dirty="0" err="1">
                <a:solidFill>
                  <a:schemeClr val="tx1"/>
                </a:solidFill>
                <a:effectLst/>
                <a:latin typeface="+mn-lt"/>
                <a:ea typeface="+mn-ea"/>
                <a:cs typeface="+mn-cs"/>
              </a:rPr>
              <a:t>Cafeteria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system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permanent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employees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eligible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Cafeteria</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choose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between</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benefits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prefer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Cultural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vouchers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vouchers</a:t>
            </a:r>
            <a:r>
              <a:rPr lang="hu-HU" sz="1200" kern="1200" dirty="0">
                <a:solidFill>
                  <a:schemeClr val="tx1"/>
                </a:solidFill>
                <a:effectLst/>
                <a:latin typeface="+mn-lt"/>
                <a:ea typeface="+mn-ea"/>
                <a:cs typeface="+mn-cs"/>
              </a:rPr>
              <a:t>, Financial </a:t>
            </a:r>
            <a:r>
              <a:rPr lang="hu-HU" sz="1200" kern="1200" dirty="0" err="1">
                <a:solidFill>
                  <a:schemeClr val="tx1"/>
                </a:solidFill>
                <a:effectLst/>
                <a:latin typeface="+mn-lt"/>
                <a:ea typeface="+mn-ea"/>
                <a:cs typeface="+mn-cs"/>
              </a:rPr>
              <a:t>support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housing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loans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Commuting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allowance</a:t>
            </a:r>
            <a:r>
              <a:rPr lang="hu-HU" sz="1200" kern="1200" dirty="0">
                <a:solidFill>
                  <a:schemeClr val="tx1"/>
                </a:solidFill>
                <a:effectLst/>
                <a:latin typeface="+mn-lt"/>
                <a:ea typeface="+mn-ea"/>
                <a:cs typeface="+mn-cs"/>
              </a:rPr>
              <a:t>, Széchenyi </a:t>
            </a:r>
            <a:r>
              <a:rPr lang="hu-HU" sz="1200" kern="1200" dirty="0" err="1">
                <a:solidFill>
                  <a:schemeClr val="tx1"/>
                </a:solidFill>
                <a:effectLst/>
                <a:latin typeface="+mn-lt"/>
                <a:ea typeface="+mn-ea"/>
                <a:cs typeface="+mn-cs"/>
              </a:rPr>
              <a:t>Leisure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Card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Voluntary</a:t>
            </a:r>
            <a:r>
              <a:rPr lang="hu-HU" sz="1200" kern="1200" dirty="0">
                <a:solidFill>
                  <a:schemeClr val="tx1"/>
                </a:solidFill>
                <a:effectLst/>
                <a:latin typeface="+mn-lt"/>
                <a:ea typeface="+mn-ea"/>
                <a:cs typeface="+mn-cs"/>
              </a:rPr>
              <a:t> Health </a:t>
            </a:r>
            <a:r>
              <a:rPr lang="hu-HU" sz="1200" kern="1200" dirty="0" err="1">
                <a:solidFill>
                  <a:schemeClr val="tx1"/>
                </a:solidFill>
                <a:effectLst/>
                <a:latin typeface="+mn-lt"/>
                <a:ea typeface="+mn-ea"/>
                <a:cs typeface="+mn-cs"/>
              </a:rPr>
              <a:t>Card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Fund</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Voluntary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Pension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contributions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Medicover</a:t>
            </a:r>
            <a:r>
              <a:rPr lang="hu-HU" sz="1200" kern="1200" dirty="0">
                <a:solidFill>
                  <a:schemeClr val="tx1"/>
                </a:solidFill>
                <a:effectLst/>
                <a:latin typeface="+mn-lt"/>
                <a:ea typeface="+mn-ea"/>
                <a:cs typeface="+mn-cs"/>
              </a:rPr>
              <a:t> Health </a:t>
            </a:r>
            <a:r>
              <a:rPr lang="hu-HU" sz="1200" kern="1200" dirty="0" err="1">
                <a:solidFill>
                  <a:schemeClr val="tx1"/>
                </a:solidFill>
                <a:effectLst/>
                <a:latin typeface="+mn-lt"/>
                <a:ea typeface="+mn-ea"/>
                <a:cs typeface="+mn-cs"/>
              </a:rPr>
              <a:t>insurance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package</a:t>
            </a:r>
            <a:r>
              <a:rPr lang="hu-HU" sz="1200" kern="1200" dirty="0">
                <a:solidFill>
                  <a:schemeClr val="tx1"/>
                </a:solidFill>
                <a:effectLst/>
                <a:latin typeface="+mn-lt"/>
                <a:ea typeface="+mn-ea"/>
                <a:cs typeface="+mn-cs"/>
              </a:rPr>
              <a:t>, etc. </a:t>
            </a:r>
          </a:p>
          <a:p>
            <a:pPr lvl="0"/>
            <a:r>
              <a:rPr lang="hu-HU" sz="1200" kern="1200" dirty="0">
                <a:solidFill>
                  <a:schemeClr val="tx1"/>
                </a:solidFill>
                <a:effectLst/>
                <a:latin typeface="+mn-lt"/>
                <a:ea typeface="+mn-ea"/>
                <a:cs typeface="+mn-cs"/>
              </a:rPr>
              <a:t>Health </a:t>
            </a:r>
            <a:r>
              <a:rPr lang="hu-HU" sz="1200" kern="1200" dirty="0" err="1">
                <a:solidFill>
                  <a:schemeClr val="tx1"/>
                </a:solidFill>
                <a:effectLst/>
                <a:latin typeface="+mn-lt"/>
                <a:ea typeface="+mn-ea"/>
                <a:cs typeface="+mn-cs"/>
              </a:rPr>
              <a:t>Protection</a:t>
            </a:r>
            <a:r>
              <a:rPr lang="hu-HU" sz="1200" kern="1200" dirty="0">
                <a:solidFill>
                  <a:schemeClr val="tx1"/>
                </a:solidFill>
                <a:effectLst/>
                <a:latin typeface="+mn-lt"/>
                <a:ea typeface="+mn-ea"/>
                <a:cs typeface="+mn-cs"/>
              </a:rPr>
              <a:t> program, free </a:t>
            </a:r>
            <a:r>
              <a:rPr lang="hu-HU" sz="1200" kern="1200" dirty="0" err="1">
                <a:solidFill>
                  <a:schemeClr val="tx1"/>
                </a:solidFill>
                <a:effectLst/>
                <a:latin typeface="+mn-lt"/>
                <a:ea typeface="+mn-ea"/>
                <a:cs typeface="+mn-cs"/>
              </a:rPr>
              <a:t>medical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consultation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physical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check-ups</a:t>
            </a:r>
            <a:r>
              <a:rPr lang="hu-HU" sz="1200" kern="1200" dirty="0">
                <a:solidFill>
                  <a:schemeClr val="tx1"/>
                </a:solidFill>
                <a:effectLst/>
                <a:latin typeface="+mn-lt"/>
                <a:ea typeface="+mn-ea"/>
                <a:cs typeface="+mn-cs"/>
              </a:rPr>
              <a:t>, </a:t>
            </a:r>
          </a:p>
          <a:p>
            <a:pPr lvl="0"/>
            <a:r>
              <a:rPr lang="hu-HU" sz="1200" kern="1200" dirty="0">
                <a:solidFill>
                  <a:schemeClr val="tx1"/>
                </a:solidFill>
                <a:effectLst/>
                <a:latin typeface="+mn-lt"/>
                <a:ea typeface="+mn-ea"/>
                <a:cs typeface="+mn-cs"/>
              </a:rPr>
              <a:t>Sport </a:t>
            </a:r>
            <a:r>
              <a:rPr lang="hu-HU" sz="1200" kern="1200" dirty="0" err="1">
                <a:solidFill>
                  <a:schemeClr val="tx1"/>
                </a:solidFill>
                <a:effectLst/>
                <a:latin typeface="+mn-lt"/>
                <a:ea typeface="+mn-ea"/>
                <a:cs typeface="+mn-cs"/>
              </a:rPr>
              <a:t>opportunities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football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basketball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volleyball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You</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Move</a:t>
            </a:r>
            <a:r>
              <a:rPr lang="hu-HU" sz="1200" kern="1200" dirty="0">
                <a:solidFill>
                  <a:schemeClr val="tx1"/>
                </a:solidFill>
                <a:effectLst/>
                <a:latin typeface="+mn-lt"/>
                <a:ea typeface="+mn-ea"/>
                <a:cs typeface="+mn-cs"/>
              </a:rPr>
              <a:t> sport </a:t>
            </a:r>
            <a:r>
              <a:rPr lang="hu-HU" sz="1200" kern="1200" dirty="0" err="1">
                <a:solidFill>
                  <a:schemeClr val="tx1"/>
                </a:solidFill>
                <a:effectLst/>
                <a:latin typeface="+mn-lt"/>
                <a:ea typeface="+mn-ea"/>
                <a:cs typeface="+mn-cs"/>
              </a:rPr>
              <a:t>pass</a:t>
            </a:r>
            <a:r>
              <a:rPr lang="hu-HU" sz="1200" kern="1200" dirty="0">
                <a:solidFill>
                  <a:schemeClr val="tx1"/>
                </a:solidFill>
                <a:effectLst/>
                <a:latin typeface="+mn-lt"/>
                <a:ea typeface="+mn-ea"/>
                <a:cs typeface="+mn-cs"/>
              </a:rPr>
              <a:t>. </a:t>
            </a:r>
          </a:p>
          <a:p>
            <a:pPr lvl="0"/>
            <a:r>
              <a:rPr lang="hu-HU" sz="1200" kern="1200" dirty="0" err="1">
                <a:solidFill>
                  <a:schemeClr val="tx1"/>
                </a:solidFill>
                <a:effectLst/>
                <a:latin typeface="+mn-lt"/>
                <a:ea typeface="+mn-ea"/>
                <a:cs typeface="+mn-cs"/>
              </a:rPr>
              <a:t>Several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running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competitions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marathon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half-marathon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Tennis</a:t>
            </a:r>
            <a:r>
              <a:rPr lang="hu-HU" sz="1200" kern="1200" dirty="0">
                <a:solidFill>
                  <a:schemeClr val="tx1"/>
                </a:solidFill>
                <a:effectLst/>
                <a:latin typeface="+mn-lt"/>
                <a:ea typeface="+mn-ea"/>
                <a:cs typeface="+mn-cs"/>
              </a:rPr>
              <a:t> and squash </a:t>
            </a:r>
            <a:r>
              <a:rPr lang="hu-HU" sz="1200" kern="1200" dirty="0" err="1">
                <a:solidFill>
                  <a:schemeClr val="tx1"/>
                </a:solidFill>
                <a:effectLst/>
                <a:latin typeface="+mn-lt"/>
                <a:ea typeface="+mn-ea"/>
                <a:cs typeface="+mn-cs"/>
              </a:rPr>
              <a:t>tournaments</a:t>
            </a:r>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10"/>
          </p:nvPr>
        </p:nvSpPr>
        <p:spPr/>
        <p:txBody>
          <a:bodyPr/>
          <a:lstStyle/>
          <a:p>
            <a:fld id="{88199746-1C2A-425E-A3BB-BDA9521049ED}" type="slidenum">
              <a:rPr lang="hu-HU" smtClean="0"/>
              <a:t>22</a:t>
            </a:fld>
            <a:endParaRPr lang="hu-HU"/>
          </a:p>
        </p:txBody>
      </p:sp>
    </p:spTree>
    <p:extLst>
      <p:ext uri="{BB962C8B-B14F-4D97-AF65-F5344CB8AC3E}">
        <p14:creationId xmlns:p14="http://schemas.microsoft.com/office/powerpoint/2010/main" val="10889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Psychosocial risks</a:t>
            </a:r>
          </a:p>
          <a:p>
            <a:r>
              <a:rPr lang="en-US" dirty="0"/>
              <a:t>Work-related stress is one of the health risks most frequently identified by workers in Europe, particularly in the new EU countries.</a:t>
            </a:r>
          </a:p>
          <a:p>
            <a:r>
              <a:rPr lang="en-US" dirty="0"/>
              <a:t>Psychosocial risks and work-related stress are among the most challenging issues in occupational safety and health. They impact significantly on the health of individuals, </a:t>
            </a:r>
            <a:r>
              <a:rPr lang="en-US" dirty="0" err="1"/>
              <a:t>organisations</a:t>
            </a:r>
            <a:r>
              <a:rPr lang="en-US" dirty="0"/>
              <a:t> and national economies.</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4</a:t>
            </a:fld>
            <a:endParaRPr lang="hu-HU"/>
          </a:p>
        </p:txBody>
      </p:sp>
    </p:spTree>
    <p:extLst>
      <p:ext uri="{BB962C8B-B14F-4D97-AF65-F5344CB8AC3E}">
        <p14:creationId xmlns:p14="http://schemas.microsoft.com/office/powerpoint/2010/main" val="3148662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pPr lvl="0"/>
            <a:r>
              <a:rPr lang="en-US" sz="1200" kern="1200" dirty="0">
                <a:solidFill>
                  <a:schemeClr val="tx1"/>
                </a:solidFill>
                <a:effectLst/>
                <a:latin typeface="+mn-lt"/>
                <a:ea typeface="+mn-ea"/>
                <a:cs typeface="+mn-cs"/>
              </a:rPr>
              <a:t>"Recharge you batteries day" means 1 day extra holiday in each calendar year for all employees (who work at least 6 months for the firm). </a:t>
            </a:r>
          </a:p>
          <a:p>
            <a:pPr lvl="0"/>
            <a:r>
              <a:rPr lang="en-US" sz="1200" kern="1200" dirty="0">
                <a:solidFill>
                  <a:schemeClr val="tx1"/>
                </a:solidFill>
                <a:effectLst/>
                <a:latin typeface="+mn-lt"/>
                <a:ea typeface="+mn-ea"/>
                <a:cs typeface="+mn-cs"/>
              </a:rPr>
              <a:t>MOL BUBI contribution - discounted price to use these public bicycles all over the city in Budapest. </a:t>
            </a:r>
          </a:p>
          <a:p>
            <a:pPr lvl="0"/>
            <a:r>
              <a:rPr lang="en-US" sz="1200" kern="1200" dirty="0">
                <a:solidFill>
                  <a:schemeClr val="tx1"/>
                </a:solidFill>
                <a:effectLst/>
                <a:latin typeface="+mn-lt"/>
                <a:ea typeface="+mn-ea"/>
                <a:cs typeface="+mn-cs"/>
              </a:rPr>
              <a:t>BRAVO cards </a:t>
            </a:r>
          </a:p>
          <a:p>
            <a:pPr lvl="0"/>
            <a:r>
              <a:rPr lang="en-US" sz="1200" kern="1200" dirty="0">
                <a:solidFill>
                  <a:schemeClr val="tx1"/>
                </a:solidFill>
                <a:effectLst/>
                <a:latin typeface="+mn-lt"/>
                <a:ea typeface="+mn-ea"/>
                <a:cs typeface="+mn-cs"/>
              </a:rPr>
              <a:t>And last but not least PwC Hungary implemented a Well-being Calendar, it means each month focuses on a certain topic and PwC provides opportunities for all of you in the office (or nearby) to attend health-screening examinations, presentations an other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connected to the topic of the given months. Costs fully or partly covered by the firms. </a:t>
            </a:r>
          </a:p>
          <a:p>
            <a:pPr lvl="0"/>
            <a:r>
              <a:rPr lang="en-US" sz="1200" kern="1200" dirty="0">
                <a:solidFill>
                  <a:schemeClr val="tx1"/>
                </a:solidFill>
                <a:effectLst/>
                <a:latin typeface="+mn-lt"/>
                <a:ea typeface="+mn-ea"/>
                <a:cs typeface="+mn-cs"/>
              </a:rPr>
              <a:t>Away Day / Sports Day each year before the summer, team sports competitions</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88199746-1C2A-425E-A3BB-BDA9521049ED}" type="slidenum">
              <a:rPr lang="hu-HU" smtClean="0"/>
              <a:t>23</a:t>
            </a:fld>
            <a:endParaRPr lang="hu-HU"/>
          </a:p>
        </p:txBody>
      </p:sp>
    </p:spTree>
    <p:extLst>
      <p:ext uri="{BB962C8B-B14F-4D97-AF65-F5344CB8AC3E}">
        <p14:creationId xmlns:p14="http://schemas.microsoft.com/office/powerpoint/2010/main" val="340475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Hungarian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Parliament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as</a:t>
            </a:r>
            <a:r>
              <a:rPr lang="hu-HU" sz="1200" kern="1200" baseline="0" dirty="0">
                <a:solidFill>
                  <a:schemeClr val="tx1"/>
                </a:solidFill>
                <a:effectLst/>
                <a:latin typeface="+mn-lt"/>
                <a:ea typeface="+mn-ea"/>
                <a:cs typeface="+mn-cs"/>
              </a:rPr>
              <a:t> an </a:t>
            </a:r>
            <a:r>
              <a:rPr lang="hu-HU" sz="1200" kern="1200" baseline="0" dirty="0" err="1">
                <a:solidFill>
                  <a:schemeClr val="tx1"/>
                </a:solidFill>
                <a:effectLst/>
                <a:latin typeface="+mn-lt"/>
                <a:ea typeface="+mn-ea"/>
                <a:cs typeface="+mn-cs"/>
              </a:rPr>
              <a:t>employee</a:t>
            </a:r>
            <a:r>
              <a:rPr lang="hu-HU" sz="1200" kern="1200" dirty="0">
                <a:solidFill>
                  <a:schemeClr val="tx1"/>
                </a:solidFill>
                <a:effectLst/>
                <a:latin typeface="+mn-lt"/>
                <a:ea typeface="+mn-ea"/>
                <a:cs typeface="+mn-cs"/>
              </a:rPr>
              <a:t> </a:t>
            </a:r>
          </a:p>
          <a:p>
            <a:pPr lvl="0"/>
            <a:r>
              <a:rPr lang="hu-HU" sz="1200" kern="1200" dirty="0">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employees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have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to</a:t>
            </a:r>
            <a:r>
              <a:rPr lang="hu-HU" sz="1200" kern="1200" baseline="0" dirty="0">
                <a:solidFill>
                  <a:schemeClr val="tx1"/>
                </a:solidFill>
                <a:effectLst/>
                <a:latin typeface="+mn-lt"/>
                <a:ea typeface="+mn-ea"/>
                <a:cs typeface="+mn-cs"/>
              </a:rPr>
              <a:t> go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medical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checkouts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a </a:t>
            </a:r>
            <a:r>
              <a:rPr lang="hu-HU" sz="1200" kern="1200" baseline="0" dirty="0" err="1">
                <a:solidFill>
                  <a:schemeClr val="tx1"/>
                </a:solidFill>
                <a:effectLst/>
                <a:latin typeface="+mn-lt"/>
                <a:ea typeface="+mn-ea"/>
                <a:cs typeface="+mn-cs"/>
              </a:rPr>
              <a:t>medical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institution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each</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year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scope</a:t>
            </a:r>
            <a:r>
              <a:rPr lang="hu-HU" sz="1200" kern="1200" baseline="0" dirty="0">
                <a:solidFill>
                  <a:schemeClr val="tx1"/>
                </a:solidFill>
                <a:effectLst/>
                <a:latin typeface="+mn-lt"/>
                <a:ea typeface="+mn-ea"/>
                <a:cs typeface="+mn-cs"/>
              </a:rPr>
              <a:t> of </a:t>
            </a:r>
            <a:r>
              <a:rPr lang="hu-HU" sz="1200" kern="1200" baseline="0" dirty="0" err="1">
                <a:solidFill>
                  <a:schemeClr val="tx1"/>
                </a:solidFill>
                <a:effectLst/>
                <a:latin typeface="+mn-lt"/>
                <a:ea typeface="+mn-ea"/>
                <a:cs typeface="+mn-cs"/>
              </a:rPr>
              <a:t>activities</a:t>
            </a:r>
            <a:r>
              <a:rPr lang="hu-HU" sz="1200" kern="1200" baseline="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compenetce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analysis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workplace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within</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confince</a:t>
            </a:r>
            <a:r>
              <a:rPr lang="hu-HU" sz="1200" kern="1200" baseline="0" dirty="0">
                <a:solidFill>
                  <a:schemeClr val="tx1"/>
                </a:solidFill>
                <a:effectLst/>
                <a:latin typeface="+mn-lt"/>
                <a:ea typeface="+mn-ea"/>
                <a:cs typeface="+mn-cs"/>
              </a:rPr>
              <a:t> of </a:t>
            </a:r>
            <a:r>
              <a:rPr lang="hu-HU" sz="1200" kern="1200" baseline="0" dirty="0" err="1">
                <a:solidFill>
                  <a:schemeClr val="tx1"/>
                </a:solidFill>
                <a:effectLst/>
                <a:latin typeface="+mn-lt"/>
                <a:ea typeface="+mn-ea"/>
                <a:cs typeface="+mn-cs"/>
              </a:rPr>
              <a:t>health-week</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 </a:t>
            </a:r>
          </a:p>
          <a:p>
            <a:r>
              <a:rPr lang="hu-HU" sz="1200" kern="1200" dirty="0" err="1">
                <a:solidFill>
                  <a:schemeClr val="tx1"/>
                </a:solidFill>
                <a:effectLst/>
                <a:latin typeface="+mn-lt"/>
                <a:ea typeface="+mn-ea"/>
                <a:cs typeface="+mn-cs"/>
              </a:rPr>
              <a:t>Permanent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possibility</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consultation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a </a:t>
            </a:r>
            <a:r>
              <a:rPr lang="hu-HU" sz="1200" kern="1200" baseline="0" dirty="0" err="1">
                <a:solidFill>
                  <a:schemeClr val="tx1"/>
                </a:solidFill>
                <a:effectLst/>
                <a:latin typeface="+mn-lt"/>
                <a:ea typeface="+mn-ea"/>
                <a:cs typeface="+mn-cs"/>
              </a:rPr>
              <a:t>psychological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expert</a:t>
            </a:r>
            <a:r>
              <a:rPr lang="hu-HU" sz="1200" kern="1200" baseline="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t>
            </a:r>
          </a:p>
          <a:p>
            <a:pPr lvl="0"/>
            <a:r>
              <a:rPr lang="hu-HU" sz="1200" kern="1200" dirty="0">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employees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take</a:t>
            </a:r>
            <a:r>
              <a:rPr lang="hu-HU" sz="1200" kern="1200" baseline="0" dirty="0">
                <a:solidFill>
                  <a:schemeClr val="tx1"/>
                </a:solidFill>
                <a:effectLst/>
                <a:latin typeface="+mn-lt"/>
                <a:ea typeface="+mn-ea"/>
                <a:cs typeface="+mn-cs"/>
              </a:rPr>
              <a:t> part </a:t>
            </a:r>
            <a:r>
              <a:rPr lang="hu-HU" sz="1200" kern="1200" baseline="0" dirty="0" err="1">
                <a:solidFill>
                  <a:schemeClr val="tx1"/>
                </a:solidFill>
                <a:effectLst/>
                <a:latin typeface="+mn-lt"/>
                <a:ea typeface="+mn-ea"/>
                <a:cs typeface="+mn-cs"/>
              </a:rPr>
              <a:t>as</a:t>
            </a:r>
            <a:r>
              <a:rPr lang="hu-HU" sz="1200" kern="1200" baseline="0" dirty="0">
                <a:solidFill>
                  <a:schemeClr val="tx1"/>
                </a:solidFill>
                <a:effectLst/>
                <a:latin typeface="+mn-lt"/>
                <a:ea typeface="+mn-ea"/>
                <a:cs typeface="+mn-cs"/>
              </a:rPr>
              <a:t> a team </a:t>
            </a:r>
            <a:r>
              <a:rPr lang="hu-HU" sz="1200" kern="1200" baseline="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sport </a:t>
            </a:r>
            <a:r>
              <a:rPr lang="hu-HU" sz="1200" kern="1200" baseline="0" dirty="0" err="1">
                <a:solidFill>
                  <a:schemeClr val="tx1"/>
                </a:solidFill>
                <a:effectLst/>
                <a:latin typeface="+mn-lt"/>
                <a:ea typeface="+mn-ea"/>
                <a:cs typeface="+mn-cs"/>
              </a:rPr>
              <a:t>events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example </a:t>
            </a:r>
            <a:r>
              <a:rPr lang="en-US" sz="1200" kern="1200" baseline="0" dirty="0">
                <a:solidFill>
                  <a:schemeClr val="tx1"/>
                </a:solidFill>
                <a:effectLst/>
                <a:latin typeface="+mn-lt"/>
                <a:ea typeface="+mn-ea"/>
                <a:cs typeface="+mn-cs"/>
              </a:rPr>
              <a:t>the </a:t>
            </a:r>
            <a:r>
              <a:rPr lang="en-US" sz="1200" kern="1200" baseline="0" dirty="0" err="1">
                <a:solidFill>
                  <a:schemeClr val="tx1"/>
                </a:solidFill>
                <a:effectLst/>
                <a:latin typeface="+mn-lt"/>
                <a:ea typeface="+mn-ea"/>
                <a:cs typeface="+mn-cs"/>
              </a:rPr>
              <a:t>fo</a:t>
            </a:r>
            <a:r>
              <a:rPr lang="hu-HU" sz="1200" kern="1200" baseline="0" dirty="0">
                <a:solidFill>
                  <a:schemeClr val="tx1"/>
                </a:solidFill>
                <a:effectLst/>
                <a:latin typeface="+mn-lt"/>
                <a:ea typeface="+mn-ea"/>
                <a:cs typeface="+mn-cs"/>
              </a:rPr>
              <a:t>o</a:t>
            </a:r>
            <a:r>
              <a:rPr lang="en-US" sz="1200" kern="1200" baseline="0" dirty="0" err="1">
                <a:solidFill>
                  <a:schemeClr val="tx1"/>
                </a:solidFill>
                <a:effectLst/>
                <a:latin typeface="+mn-lt"/>
                <a:ea typeface="+mn-ea"/>
                <a:cs typeface="+mn-cs"/>
              </a:rPr>
              <a:t>tball</a:t>
            </a:r>
            <a:r>
              <a:rPr lang="en-US" sz="1200" kern="1200" baseline="0" dirty="0">
                <a:solidFill>
                  <a:schemeClr val="tx1"/>
                </a:solidFill>
                <a:effectLst/>
                <a:latin typeface="+mn-lt"/>
                <a:ea typeface="+mn-ea"/>
                <a:cs typeface="+mn-cs"/>
              </a:rPr>
              <a:t> team of the parliament</a:t>
            </a:r>
            <a:r>
              <a:rPr lang="hu-HU"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participate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Charity</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events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which</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covered</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by</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Hungarian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Parliament</a:t>
            </a:r>
            <a:r>
              <a:rPr lang="hu-HU" sz="1200" kern="1200" baseline="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r>
              <a:rPr lang="hu-HU" sz="1200" kern="120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workplace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there</a:t>
            </a:r>
            <a:r>
              <a:rPr lang="hu-HU" sz="1200" kern="1200" baseline="0" dirty="0">
                <a:solidFill>
                  <a:schemeClr val="tx1"/>
                </a:solidFill>
                <a:effectLst/>
                <a:latin typeface="+mn-lt"/>
                <a:ea typeface="+mn-ea"/>
                <a:cs typeface="+mn-cs"/>
              </a:rPr>
              <a:t> is a </a:t>
            </a:r>
            <a:r>
              <a:rPr lang="hu-HU" sz="1200" kern="1200" baseline="0" dirty="0" err="1">
                <a:solidFill>
                  <a:schemeClr val="tx1"/>
                </a:solidFill>
                <a:effectLst/>
                <a:latin typeface="+mn-lt"/>
                <a:ea typeface="+mn-ea"/>
                <a:cs typeface="+mn-cs"/>
              </a:rPr>
              <a:t>fitness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room</a:t>
            </a:r>
            <a:r>
              <a:rPr lang="hu-HU" sz="1200" kern="1200" dirty="0">
                <a:solidFill>
                  <a:schemeClr val="tx1"/>
                </a:solidFill>
                <a:effectLst/>
                <a:latin typeface="+mn-lt"/>
                <a:ea typeface="+mn-ea"/>
                <a:cs typeface="+mn-cs"/>
              </a:rPr>
              <a: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where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yoga</a:t>
            </a:r>
            <a:r>
              <a:rPr lang="hu-HU" sz="1200" kern="1200" baseline="0" dirty="0">
                <a:solidFill>
                  <a:schemeClr val="tx1"/>
                </a:solidFill>
                <a:effectLst/>
                <a:latin typeface="+mn-lt"/>
                <a:ea typeface="+mn-ea"/>
                <a:cs typeface="+mn-cs"/>
              </a:rPr>
              <a:t> and aerobic </a:t>
            </a:r>
            <a:r>
              <a:rPr lang="hu-HU" sz="1200" kern="1200" baseline="0" dirty="0" err="1">
                <a:solidFill>
                  <a:schemeClr val="tx1"/>
                </a:solidFill>
                <a:effectLst/>
                <a:latin typeface="+mn-lt"/>
                <a:ea typeface="+mn-ea"/>
                <a:cs typeface="+mn-cs"/>
              </a:rPr>
              <a:t>trainings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are</a:t>
            </a:r>
            <a:r>
              <a:rPr lang="hu-HU" sz="1200" kern="1200" baseline="0" dirty="0">
                <a:solidFill>
                  <a:schemeClr val="tx1"/>
                </a:solidFill>
                <a:effectLst/>
                <a:latin typeface="+mn-lt"/>
                <a:ea typeface="+mn-ea"/>
                <a:cs typeface="+mn-cs"/>
              </a:rPr>
              <a:t> hold</a:t>
            </a:r>
            <a:r>
              <a:rPr lang="hu-HU" sz="1200" kern="1200" dirty="0">
                <a:solidFill>
                  <a:schemeClr val="tx1"/>
                </a:solidFill>
                <a:effectLst/>
                <a:latin typeface="+mn-lt"/>
                <a:ea typeface="+mn-ea"/>
                <a:cs typeface="+mn-cs"/>
              </a:rPr>
              <a:t>. 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office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organizes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trips</a:t>
            </a:r>
            <a:r>
              <a:rPr lang="hu-HU" sz="1200" kern="1200" dirty="0">
                <a:solidFill>
                  <a:schemeClr val="tx1"/>
                </a:solidFill>
                <a:effectLst/>
                <a:latin typeface="+mn-lt"/>
                <a:ea typeface="+mn-ea"/>
                <a:cs typeface="+mn-cs"/>
              </a:rPr>
              <a:t>, and</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initiative</a:t>
            </a:r>
            <a:r>
              <a:rPr lang="hu-HU" sz="1200" kern="1200" baseline="0" dirty="0">
                <a:solidFill>
                  <a:schemeClr val="tx1"/>
                </a:solidFill>
                <a:effectLst/>
                <a:latin typeface="+mn-lt"/>
                <a:ea typeface="+mn-ea"/>
                <a:cs typeface="+mn-cs"/>
              </a:rPr>
              <a:t> of the </a:t>
            </a:r>
            <a:r>
              <a:rPr lang="hu-HU" sz="1200" kern="1200" baseline="0" dirty="0" err="1">
                <a:solidFill>
                  <a:schemeClr val="tx1"/>
                </a:solidFill>
                <a:effectLst/>
                <a:latin typeface="+mn-lt"/>
                <a:ea typeface="+mn-ea"/>
                <a:cs typeface="+mn-cs"/>
              </a:rPr>
              <a:t>employees</a:t>
            </a:r>
            <a:r>
              <a:rPr lang="hu-HU" sz="1200" kern="1200" dirty="0">
                <a:solidFill>
                  <a:schemeClr val="tx1"/>
                </a:solidFill>
                <a:effectLst/>
                <a:latin typeface="+mn-lt"/>
                <a:ea typeface="+mn-ea"/>
                <a:cs typeface="+mn-cs"/>
              </a:rPr>
              <a: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their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own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charge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there</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possibility</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for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playing</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basketball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once</a:t>
            </a:r>
            <a:r>
              <a:rPr lang="hu-HU" sz="1200" kern="1200" baseline="0" dirty="0">
                <a:solidFill>
                  <a:schemeClr val="tx1"/>
                </a:solidFill>
                <a:effectLst/>
                <a:latin typeface="+mn-lt"/>
                <a:ea typeface="+mn-ea"/>
                <a:cs typeface="+mn-cs"/>
              </a:rPr>
              <a:t> a </a:t>
            </a:r>
            <a:r>
              <a:rPr lang="hu-HU" sz="1200" kern="1200" baseline="0" dirty="0" err="1">
                <a:solidFill>
                  <a:schemeClr val="tx1"/>
                </a:solidFill>
                <a:effectLst/>
                <a:latin typeface="+mn-lt"/>
                <a:ea typeface="+mn-ea"/>
                <a:cs typeface="+mn-cs"/>
              </a:rPr>
              <a:t>week</a:t>
            </a:r>
            <a:r>
              <a:rPr lang="hu-HU" sz="1200" kern="1200" baseline="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t>
            </a:r>
          </a:p>
          <a:p>
            <a:pPr lvl="0"/>
            <a:r>
              <a:rPr lang="hu-HU" sz="1200" kern="1200" dirty="0" err="1">
                <a:solidFill>
                  <a:schemeClr val="tx1"/>
                </a:solidFill>
                <a:effectLst/>
                <a:latin typeface="+mn-lt"/>
                <a:ea typeface="+mn-ea"/>
                <a:cs typeface="+mn-cs"/>
              </a:rPr>
              <a:t>Vegetarian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gluten-free</a:t>
            </a:r>
            <a:r>
              <a:rPr lang="hu-HU" sz="1200" kern="1200" baseline="0" dirty="0">
                <a:solidFill>
                  <a:schemeClr val="tx1"/>
                </a:solidFill>
                <a:effectLst/>
                <a:latin typeface="+mn-lt"/>
                <a:ea typeface="+mn-ea"/>
                <a:cs typeface="+mn-cs"/>
              </a:rPr>
              <a:t> and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lactose-free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menu</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available</a:t>
            </a:r>
            <a:r>
              <a:rPr lang="hu-HU" sz="1200" kern="1200" baseline="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is a </a:t>
            </a:r>
            <a:r>
              <a:rPr lang="hu-HU" sz="1200" kern="1200" dirty="0" err="1">
                <a:solidFill>
                  <a:schemeClr val="tx1"/>
                </a:solidFill>
                <a:effectLst/>
                <a:latin typeface="+mn-lt"/>
                <a:ea typeface="+mn-ea"/>
                <a:cs typeface="+mn-cs"/>
              </a:rPr>
              <a:t>chance</a:t>
            </a:r>
            <a:r>
              <a:rPr lang="hu-HU"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t>
            </a:r>
            <a:r>
              <a:rPr lang="hu-HU" sz="1200" kern="1200" dirty="0" err="1">
                <a:solidFill>
                  <a:schemeClr val="tx1"/>
                </a:solidFill>
                <a:effectLst/>
                <a:latin typeface="+mn-lt"/>
                <a:ea typeface="+mn-ea"/>
                <a:cs typeface="+mn-cs"/>
              </a:rPr>
              <a:t>having</a:t>
            </a:r>
            <a:r>
              <a:rPr lang="hu-HU"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healthy food.</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Because</a:t>
            </a:r>
            <a:r>
              <a:rPr lang="hu-HU" sz="1200" kern="1200" baseline="0" dirty="0">
                <a:solidFill>
                  <a:schemeClr val="tx1"/>
                </a:solidFill>
                <a:effectLst/>
                <a:latin typeface="+mn-lt"/>
                <a:ea typeface="+mn-ea"/>
                <a:cs typeface="+mn-cs"/>
              </a:rPr>
              <a:t> of </a:t>
            </a:r>
            <a:r>
              <a:rPr lang="hu-HU" sz="1200" kern="1200" baseline="0" dirty="0" err="1">
                <a:solidFill>
                  <a:schemeClr val="tx1"/>
                </a:solidFill>
                <a:effectLst/>
                <a:latin typeface="+mn-lt"/>
                <a:ea typeface="+mn-ea"/>
                <a:cs typeface="+mn-cs"/>
              </a:rPr>
              <a:t>working</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computer the </a:t>
            </a:r>
            <a:r>
              <a:rPr lang="hu-HU" sz="1200" kern="1200" baseline="0" dirty="0" err="1">
                <a:solidFill>
                  <a:schemeClr val="tx1"/>
                </a:solidFill>
                <a:effectLst/>
                <a:latin typeface="+mn-lt"/>
                <a:ea typeface="+mn-ea"/>
                <a:cs typeface="+mn-cs"/>
              </a:rPr>
              <a:t>office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offers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opthamological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checkouts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once</a:t>
            </a:r>
            <a:r>
              <a:rPr lang="hu-HU" sz="1200" kern="1200" baseline="0" dirty="0">
                <a:solidFill>
                  <a:schemeClr val="tx1"/>
                </a:solidFill>
                <a:effectLst/>
                <a:latin typeface="+mn-lt"/>
                <a:ea typeface="+mn-ea"/>
                <a:cs typeface="+mn-cs"/>
              </a:rPr>
              <a:t> a </a:t>
            </a:r>
            <a:r>
              <a:rPr lang="hu-HU" sz="1200" kern="1200" baseline="0" dirty="0" err="1">
                <a:solidFill>
                  <a:schemeClr val="tx1"/>
                </a:solidFill>
                <a:effectLst/>
                <a:latin typeface="+mn-lt"/>
                <a:ea typeface="+mn-ea"/>
                <a:cs typeface="+mn-cs"/>
              </a:rPr>
              <a:t>year</a:t>
            </a:r>
            <a:r>
              <a:rPr lang="hu-HU" sz="1200" kern="1200" dirty="0">
                <a:solidFill>
                  <a:schemeClr val="tx1"/>
                </a:solidFill>
                <a:effectLst/>
                <a:latin typeface="+mn-lt"/>
                <a:ea typeface="+mn-ea"/>
                <a:cs typeface="+mn-cs"/>
              </a:rPr>
              <a:t>.  </a:t>
            </a:r>
          </a:p>
          <a:p>
            <a:pPr lvl="0"/>
            <a:r>
              <a:rPr lang="hu-HU" sz="1200" kern="1200" dirty="0" err="1">
                <a:solidFill>
                  <a:schemeClr val="tx1"/>
                </a:solidFill>
                <a:effectLst/>
                <a:latin typeface="+mn-lt"/>
                <a:ea typeface="+mn-ea"/>
                <a:cs typeface="+mn-cs"/>
              </a:rPr>
              <a:t>Next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work</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freetime</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very</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important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also</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office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organizes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castle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vistings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afternoons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adventure</a:t>
            </a:r>
            <a:r>
              <a:rPr lang="hu-HU" sz="1200" kern="1200" baseline="0" dirty="0">
                <a:solidFill>
                  <a:schemeClr val="tx1"/>
                </a:solidFill>
                <a:effectLst/>
                <a:latin typeface="+mn-lt"/>
                <a:ea typeface="+mn-ea"/>
                <a:cs typeface="+mn-cs"/>
              </a:rPr>
              <a:t> park and </a:t>
            </a:r>
            <a:r>
              <a:rPr lang="hu-HU" sz="1200" kern="1200" baseline="0" dirty="0" err="1">
                <a:solidFill>
                  <a:schemeClr val="tx1"/>
                </a:solidFill>
                <a:effectLst/>
                <a:latin typeface="+mn-lt"/>
                <a:ea typeface="+mn-ea"/>
                <a:cs typeface="+mn-cs"/>
              </a:rPr>
              <a:t>dragonshipping</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programms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like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this</a:t>
            </a:r>
            <a:r>
              <a:rPr lang="hu-HU" sz="1200" kern="1200" baseline="0" dirty="0">
                <a:solidFill>
                  <a:schemeClr val="tx1"/>
                </a:solidFill>
                <a:effectLst/>
                <a:latin typeface="+mn-lt"/>
                <a:ea typeface="+mn-ea"/>
                <a:cs typeface="+mn-cs"/>
              </a:rPr>
              <a:t> the </a:t>
            </a:r>
            <a:r>
              <a:rPr lang="hu-HU" sz="1200" kern="1200" baseline="0" dirty="0" err="1">
                <a:solidFill>
                  <a:schemeClr val="tx1"/>
                </a:solidFill>
                <a:effectLst/>
                <a:latin typeface="+mn-lt"/>
                <a:ea typeface="+mn-ea"/>
                <a:cs typeface="+mn-cs"/>
              </a:rPr>
              <a:t>Hungarian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Parliament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wants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make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closer</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relationships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between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employees</a:t>
            </a:r>
            <a:r>
              <a:rPr lang="hu-HU" sz="1200" kern="1200" baseline="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25</a:t>
            </a:fld>
            <a:endParaRPr lang="hu-HU"/>
          </a:p>
        </p:txBody>
      </p:sp>
    </p:spTree>
    <p:extLst>
      <p:ext uri="{BB962C8B-B14F-4D97-AF65-F5344CB8AC3E}">
        <p14:creationId xmlns:p14="http://schemas.microsoft.com/office/powerpoint/2010/main" val="384089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For</a:t>
            </a:r>
            <a:r>
              <a:rPr lang="hu-HU" baseline="0" dirty="0"/>
              <a:t> </a:t>
            </a:r>
            <a:r>
              <a:rPr lang="hu-HU" baseline="0" dirty="0" err="1"/>
              <a:t>judges</a:t>
            </a:r>
            <a:r>
              <a:rPr lang="hu-HU" baseline="0" dirty="0"/>
              <a:t>, </a:t>
            </a:r>
            <a:r>
              <a:rPr lang="hu-HU" baseline="0" dirty="0" err="1"/>
              <a:t>secretaries</a:t>
            </a:r>
            <a:r>
              <a:rPr lang="hu-HU" baseline="0" dirty="0"/>
              <a:t> </a:t>
            </a:r>
            <a:r>
              <a:rPr lang="hu-HU" baseline="0" dirty="0" err="1"/>
              <a:t>the</a:t>
            </a:r>
            <a:r>
              <a:rPr lang="hu-HU" baseline="0" dirty="0"/>
              <a:t> </a:t>
            </a:r>
            <a:r>
              <a:rPr lang="hu-HU" baseline="0" dirty="0" err="1"/>
              <a:t>court</a:t>
            </a:r>
            <a:r>
              <a:rPr lang="hu-HU" baseline="0" dirty="0"/>
              <a:t> </a:t>
            </a:r>
            <a:r>
              <a:rPr lang="hu-HU" baseline="0" dirty="0" err="1"/>
              <a:t>offers</a:t>
            </a:r>
            <a:r>
              <a:rPr lang="hu-HU" baseline="0" dirty="0"/>
              <a:t> </a:t>
            </a:r>
            <a:r>
              <a:rPr lang="hu-HU" baseline="0" dirty="0" err="1"/>
              <a:t>home</a:t>
            </a:r>
            <a:r>
              <a:rPr lang="hu-HU" baseline="0" dirty="0"/>
              <a:t> </a:t>
            </a:r>
            <a:r>
              <a:rPr lang="hu-HU" baseline="0" dirty="0" err="1"/>
              <a:t>office</a:t>
            </a:r>
            <a:r>
              <a:rPr lang="hu-HU" baseline="0" dirty="0"/>
              <a:t> (a </a:t>
            </a:r>
            <a:r>
              <a:rPr lang="hu-HU" baseline="0" dirty="0" err="1"/>
              <a:t>half</a:t>
            </a:r>
            <a:r>
              <a:rPr lang="hu-HU" baseline="0" dirty="0"/>
              <a:t>, </a:t>
            </a:r>
            <a:r>
              <a:rPr lang="hu-HU" baseline="0" dirty="0" err="1"/>
              <a:t>or</a:t>
            </a:r>
            <a:r>
              <a:rPr lang="hu-HU" baseline="0" dirty="0"/>
              <a:t> a </a:t>
            </a:r>
            <a:r>
              <a:rPr lang="hu-HU" baseline="0" dirty="0" err="1"/>
              <a:t>full</a:t>
            </a:r>
            <a:r>
              <a:rPr lang="hu-HU" baseline="0" dirty="0"/>
              <a:t> </a:t>
            </a:r>
            <a:r>
              <a:rPr lang="hu-HU" baseline="0" dirty="0" err="1"/>
              <a:t>day</a:t>
            </a:r>
            <a:r>
              <a:rPr lang="hu-HU" baseline="0" dirty="0"/>
              <a:t> of </a:t>
            </a:r>
            <a:r>
              <a:rPr lang="hu-HU" baseline="0" dirty="0" err="1"/>
              <a:t>work</a:t>
            </a:r>
            <a:r>
              <a:rPr lang="hu-HU" baseline="0" dirty="0"/>
              <a:t> </a:t>
            </a:r>
            <a:r>
              <a:rPr lang="hu-HU" baseline="0" dirty="0" err="1"/>
              <a:t>at</a:t>
            </a:r>
            <a:r>
              <a:rPr lang="hu-HU" baseline="0" dirty="0"/>
              <a:t> </a:t>
            </a:r>
            <a:r>
              <a:rPr lang="hu-HU" baseline="0" dirty="0" err="1"/>
              <a:t>home</a:t>
            </a:r>
            <a:r>
              <a:rPr lang="hu-HU" baseline="0" dirty="0"/>
              <a:t>)</a:t>
            </a:r>
            <a:endParaRPr lang="hu-HU" dirty="0"/>
          </a:p>
          <a:p>
            <a:r>
              <a:rPr lang="hu-HU" dirty="0"/>
              <a:t>- </a:t>
            </a:r>
            <a:r>
              <a:rPr lang="hu-HU" dirty="0" err="1"/>
              <a:t>Flexible</a:t>
            </a:r>
            <a:r>
              <a:rPr lang="hu-HU" baseline="0" dirty="0"/>
              <a:t> </a:t>
            </a:r>
            <a:r>
              <a:rPr lang="hu-HU" baseline="0" dirty="0" err="1"/>
              <a:t>worktime</a:t>
            </a:r>
            <a:r>
              <a:rPr lang="hu-HU" baseline="0" dirty="0"/>
              <a:t> </a:t>
            </a:r>
            <a:r>
              <a:rPr lang="hu-HU" baseline="0" dirty="0" err="1"/>
              <a:t>for</a:t>
            </a:r>
            <a:r>
              <a:rPr lang="hu-HU" baseline="0" dirty="0"/>
              <a:t> </a:t>
            </a:r>
            <a:r>
              <a:rPr lang="hu-HU" baseline="0" dirty="0" err="1"/>
              <a:t>pregnant</a:t>
            </a:r>
            <a:r>
              <a:rPr lang="hu-HU" baseline="0" dirty="0"/>
              <a:t> </a:t>
            </a:r>
            <a:r>
              <a:rPr lang="hu-HU" baseline="0" dirty="0" err="1"/>
              <a:t>ladies</a:t>
            </a:r>
            <a:r>
              <a:rPr lang="hu-HU" baseline="0" dirty="0"/>
              <a:t> and </a:t>
            </a:r>
            <a:r>
              <a:rPr lang="hu-HU" baseline="0" dirty="0" err="1"/>
              <a:t>mothers</a:t>
            </a:r>
            <a:r>
              <a:rPr lang="hu-HU" baseline="0" dirty="0"/>
              <a:t> </a:t>
            </a:r>
            <a:r>
              <a:rPr lang="hu-HU" dirty="0"/>
              <a:t>– </a:t>
            </a:r>
            <a:r>
              <a:rPr lang="hu-HU" dirty="0" err="1"/>
              <a:t>Expectant</a:t>
            </a:r>
            <a:r>
              <a:rPr lang="hu-HU" baseline="0" dirty="0"/>
              <a:t> </a:t>
            </a:r>
            <a:r>
              <a:rPr lang="hu-HU" baseline="0" dirty="0" err="1"/>
              <a:t>mothers</a:t>
            </a:r>
            <a:r>
              <a:rPr lang="hu-HU" baseline="0" dirty="0"/>
              <a:t> </a:t>
            </a:r>
            <a:r>
              <a:rPr lang="hu-HU" baseline="0" dirty="0" err="1"/>
              <a:t>are</a:t>
            </a:r>
            <a:r>
              <a:rPr lang="hu-HU" baseline="0" dirty="0"/>
              <a:t> </a:t>
            </a:r>
            <a:r>
              <a:rPr lang="hu-HU" baseline="0" dirty="0" err="1"/>
              <a:t>given</a:t>
            </a:r>
            <a:r>
              <a:rPr lang="hu-HU" baseline="0" dirty="0"/>
              <a:t> relief </a:t>
            </a:r>
            <a:r>
              <a:rPr lang="hu-HU" baseline="0" dirty="0" err="1"/>
              <a:t>from</a:t>
            </a:r>
            <a:r>
              <a:rPr lang="hu-HU" baseline="0" dirty="0"/>
              <a:t> </a:t>
            </a:r>
            <a:r>
              <a:rPr lang="hu-HU" baseline="0" dirty="0" err="1"/>
              <a:t>physical</a:t>
            </a:r>
            <a:r>
              <a:rPr lang="hu-HU" baseline="0" dirty="0"/>
              <a:t> </a:t>
            </a:r>
            <a:r>
              <a:rPr lang="hu-HU" baseline="0" dirty="0" err="1"/>
              <a:t>work</a:t>
            </a:r>
            <a:r>
              <a:rPr lang="hu-HU" dirty="0"/>
              <a:t>(no</a:t>
            </a:r>
            <a:r>
              <a:rPr lang="hu-HU" baseline="0" dirty="0"/>
              <a:t> </a:t>
            </a:r>
            <a:r>
              <a:rPr lang="hu-HU" baseline="0" dirty="0" err="1"/>
              <a:t>lugging</a:t>
            </a:r>
            <a:r>
              <a:rPr lang="hu-HU" baseline="0" dirty="0"/>
              <a:t>, no </a:t>
            </a:r>
            <a:r>
              <a:rPr lang="hu-HU" baseline="0" dirty="0" err="1"/>
              <a:t>demanding</a:t>
            </a:r>
            <a:r>
              <a:rPr lang="hu-HU" baseline="0" dirty="0"/>
              <a:t> </a:t>
            </a:r>
            <a:r>
              <a:rPr lang="hu-HU" baseline="0" dirty="0" err="1"/>
              <a:t>work</a:t>
            </a:r>
            <a:r>
              <a:rPr lang="hu-HU" dirty="0"/>
              <a:t>,</a:t>
            </a:r>
            <a:r>
              <a:rPr lang="hu-HU" baseline="0" dirty="0"/>
              <a:t> </a:t>
            </a:r>
            <a:r>
              <a:rPr lang="hu-HU" baseline="0" dirty="0" err="1"/>
              <a:t>quantity</a:t>
            </a:r>
            <a:r>
              <a:rPr lang="hu-HU" baseline="0" dirty="0"/>
              <a:t> of </a:t>
            </a:r>
            <a:r>
              <a:rPr lang="hu-HU" baseline="0" dirty="0" err="1"/>
              <a:t>work</a:t>
            </a:r>
            <a:r>
              <a:rPr lang="hu-HU" baseline="0" dirty="0"/>
              <a:t> is </a:t>
            </a:r>
            <a:r>
              <a:rPr lang="hu-HU" baseline="0" dirty="0" err="1"/>
              <a:t>decreased</a:t>
            </a:r>
            <a:r>
              <a:rPr lang="hu-HU" dirty="0"/>
              <a:t>)</a:t>
            </a:r>
          </a:p>
          <a:p>
            <a:r>
              <a:rPr lang="hu-HU" dirty="0"/>
              <a:t>- </a:t>
            </a:r>
            <a:r>
              <a:rPr lang="hu-HU" dirty="0" err="1"/>
              <a:t>Recreational</a:t>
            </a:r>
            <a:r>
              <a:rPr lang="hu-HU" baseline="0" dirty="0"/>
              <a:t> </a:t>
            </a:r>
            <a:r>
              <a:rPr lang="hu-HU" baseline="0" dirty="0" err="1"/>
              <a:t>vacation</a:t>
            </a:r>
            <a:r>
              <a:rPr lang="hu-HU" baseline="0" dirty="0"/>
              <a:t>, </a:t>
            </a:r>
            <a:r>
              <a:rPr lang="hu-HU" baseline="0" dirty="0" err="1"/>
              <a:t>if</a:t>
            </a:r>
            <a:r>
              <a:rPr lang="hu-HU" baseline="0" dirty="0"/>
              <a:t> </a:t>
            </a:r>
            <a:r>
              <a:rPr lang="hu-HU" baseline="0" dirty="0" err="1"/>
              <a:t>the</a:t>
            </a:r>
            <a:r>
              <a:rPr lang="hu-HU" baseline="0" dirty="0"/>
              <a:t> </a:t>
            </a:r>
            <a:r>
              <a:rPr lang="hu-HU" baseline="0" dirty="0" err="1"/>
              <a:t>employee’s</a:t>
            </a:r>
            <a:r>
              <a:rPr lang="hu-HU" baseline="0" dirty="0"/>
              <a:t> performance </a:t>
            </a:r>
            <a:r>
              <a:rPr lang="hu-HU" baseline="0" dirty="0" err="1"/>
              <a:t>was</a:t>
            </a:r>
            <a:r>
              <a:rPr lang="hu-HU" baseline="0" dirty="0"/>
              <a:t> over </a:t>
            </a:r>
            <a:r>
              <a:rPr lang="hu-HU" baseline="0" dirty="0" err="1"/>
              <a:t>average</a:t>
            </a:r>
            <a:r>
              <a:rPr lang="hu-HU" baseline="0" dirty="0"/>
              <a:t> </a:t>
            </a:r>
            <a:r>
              <a:rPr lang="hu-HU" baseline="0" dirty="0" err="1"/>
              <a:t>or</a:t>
            </a:r>
            <a:r>
              <a:rPr lang="hu-HU" baseline="0" dirty="0"/>
              <a:t> </a:t>
            </a:r>
            <a:r>
              <a:rPr lang="hu-HU" baseline="0" dirty="0" err="1"/>
              <a:t>helped</a:t>
            </a:r>
            <a:r>
              <a:rPr lang="hu-HU" baseline="0" dirty="0"/>
              <a:t> out a </a:t>
            </a:r>
            <a:r>
              <a:rPr lang="hu-HU" baseline="0" dirty="0" err="1"/>
              <a:t>colleague</a:t>
            </a:r>
            <a:r>
              <a:rPr lang="hu-HU" baseline="0" dirty="0"/>
              <a:t> </a:t>
            </a:r>
            <a:r>
              <a:rPr lang="hu-HU" dirty="0"/>
              <a:t>– </a:t>
            </a:r>
            <a:r>
              <a:rPr lang="hu-HU" dirty="0" err="1"/>
              <a:t>inboard</a:t>
            </a:r>
            <a:r>
              <a:rPr lang="hu-HU" baseline="0" dirty="0"/>
              <a:t> service </a:t>
            </a:r>
            <a:r>
              <a:rPr lang="hu-HU" dirty="0"/>
              <a:t>(</a:t>
            </a:r>
            <a:r>
              <a:rPr lang="hu-HU" dirty="0" err="1"/>
              <a:t>paying</a:t>
            </a:r>
            <a:r>
              <a:rPr lang="hu-HU" baseline="0" dirty="0"/>
              <a:t> </a:t>
            </a:r>
            <a:r>
              <a:rPr lang="hu-HU" baseline="0" dirty="0" err="1"/>
              <a:t>cheks</a:t>
            </a:r>
            <a:r>
              <a:rPr lang="hu-HU" baseline="0" dirty="0"/>
              <a:t>, </a:t>
            </a:r>
            <a:r>
              <a:rPr lang="hu-HU" baseline="0" dirty="0" err="1"/>
              <a:t>so</a:t>
            </a:r>
            <a:r>
              <a:rPr lang="hu-HU" baseline="0" dirty="0"/>
              <a:t> </a:t>
            </a:r>
            <a:r>
              <a:rPr lang="hu-HU" baseline="0" dirty="0" err="1"/>
              <a:t>the</a:t>
            </a:r>
            <a:r>
              <a:rPr lang="hu-HU" baseline="0" dirty="0"/>
              <a:t> </a:t>
            </a:r>
            <a:r>
              <a:rPr lang="hu-HU" baseline="0" dirty="0" err="1"/>
              <a:t>time</a:t>
            </a:r>
            <a:r>
              <a:rPr lang="hu-HU" baseline="0" dirty="0"/>
              <a:t> in </a:t>
            </a:r>
            <a:r>
              <a:rPr lang="hu-HU" baseline="0" dirty="0" err="1"/>
              <a:t>the</a:t>
            </a:r>
            <a:r>
              <a:rPr lang="hu-HU" baseline="0" dirty="0"/>
              <a:t> post </a:t>
            </a:r>
            <a:r>
              <a:rPr lang="hu-HU" baseline="0" dirty="0" err="1"/>
              <a:t>office</a:t>
            </a:r>
            <a:r>
              <a:rPr lang="hu-HU" baseline="0" dirty="0"/>
              <a:t> </a:t>
            </a:r>
            <a:r>
              <a:rPr lang="hu-HU" baseline="0" dirty="0" err="1"/>
              <a:t>routine</a:t>
            </a:r>
            <a:r>
              <a:rPr lang="hu-HU" baseline="0" dirty="0"/>
              <a:t> is </a:t>
            </a:r>
            <a:r>
              <a:rPr lang="hu-HU" baseline="0" dirty="0" err="1"/>
              <a:t>spended</a:t>
            </a:r>
            <a:r>
              <a:rPr lang="hu-HU" baseline="0" dirty="0"/>
              <a:t> </a:t>
            </a:r>
            <a:r>
              <a:rPr lang="hu-HU" baseline="0" dirty="0" err="1"/>
              <a:t>with</a:t>
            </a:r>
            <a:r>
              <a:rPr lang="hu-HU" baseline="0" dirty="0"/>
              <a:t> </a:t>
            </a:r>
            <a:r>
              <a:rPr lang="hu-HU" baseline="0" dirty="0" err="1"/>
              <a:t>the</a:t>
            </a:r>
            <a:r>
              <a:rPr lang="hu-HU" baseline="0" dirty="0"/>
              <a:t> </a:t>
            </a:r>
            <a:r>
              <a:rPr lang="hu-HU" baseline="0" dirty="0" err="1"/>
              <a:t>families</a:t>
            </a:r>
            <a:r>
              <a:rPr lang="hu-HU" dirty="0"/>
              <a:t>)</a:t>
            </a:r>
          </a:p>
          <a:p>
            <a:r>
              <a:rPr lang="hu-HU" dirty="0"/>
              <a:t>- </a:t>
            </a:r>
            <a:r>
              <a:rPr lang="hu-HU" dirty="0" err="1"/>
              <a:t>Summer</a:t>
            </a:r>
            <a:r>
              <a:rPr lang="hu-HU" baseline="0" dirty="0"/>
              <a:t> </a:t>
            </a:r>
            <a:r>
              <a:rPr lang="hu-HU" baseline="0" dirty="0" err="1"/>
              <a:t>camp</a:t>
            </a:r>
            <a:r>
              <a:rPr lang="hu-HU" baseline="0" dirty="0"/>
              <a:t> </a:t>
            </a:r>
            <a:r>
              <a:rPr lang="hu-HU" baseline="0" dirty="0" err="1"/>
              <a:t>for</a:t>
            </a:r>
            <a:r>
              <a:rPr lang="hu-HU" baseline="0" dirty="0"/>
              <a:t> </a:t>
            </a:r>
            <a:r>
              <a:rPr lang="hu-HU" baseline="0" dirty="0" err="1"/>
              <a:t>children</a:t>
            </a:r>
            <a:r>
              <a:rPr lang="hu-HU" baseline="0" dirty="0"/>
              <a:t> during </a:t>
            </a:r>
            <a:r>
              <a:rPr lang="hu-HU" baseline="0" dirty="0" err="1"/>
              <a:t>the</a:t>
            </a:r>
            <a:r>
              <a:rPr lang="hu-HU" baseline="0" dirty="0"/>
              <a:t> </a:t>
            </a:r>
            <a:r>
              <a:rPr lang="hu-HU" baseline="0" dirty="0" err="1"/>
              <a:t>holiday</a:t>
            </a:r>
            <a:r>
              <a:rPr lang="hu-HU" baseline="0" dirty="0"/>
              <a:t> in </a:t>
            </a:r>
            <a:r>
              <a:rPr lang="hu-HU" baseline="0" dirty="0" err="1"/>
              <a:t>the</a:t>
            </a:r>
            <a:r>
              <a:rPr lang="hu-HU" baseline="0" dirty="0"/>
              <a:t> building of </a:t>
            </a:r>
            <a:r>
              <a:rPr lang="hu-HU" baseline="0" dirty="0" err="1"/>
              <a:t>courthouse</a:t>
            </a:r>
            <a:r>
              <a:rPr lang="hu-HU" baseline="0" dirty="0"/>
              <a:t> </a:t>
            </a:r>
            <a:r>
              <a:rPr lang="hu-HU" dirty="0"/>
              <a:t>(</a:t>
            </a:r>
            <a:r>
              <a:rPr lang="hu-HU" dirty="0" err="1"/>
              <a:t>looking</a:t>
            </a:r>
            <a:r>
              <a:rPr lang="hu-HU" baseline="0" dirty="0"/>
              <a:t> </a:t>
            </a:r>
            <a:r>
              <a:rPr lang="hu-HU" baseline="0" dirty="0" err="1"/>
              <a:t>after</a:t>
            </a:r>
            <a:r>
              <a:rPr lang="hu-HU" baseline="0" dirty="0"/>
              <a:t> </a:t>
            </a:r>
            <a:r>
              <a:rPr lang="hu-HU" baseline="0" dirty="0" err="1"/>
              <a:t>children</a:t>
            </a:r>
            <a:r>
              <a:rPr lang="hu-HU" dirty="0"/>
              <a:t>,</a:t>
            </a:r>
            <a:r>
              <a:rPr lang="hu-HU" baseline="0" dirty="0"/>
              <a:t> playing, </a:t>
            </a:r>
            <a:r>
              <a:rPr lang="hu-HU" baseline="0" dirty="0" err="1"/>
              <a:t>caring</a:t>
            </a:r>
            <a:r>
              <a:rPr lang="hu-HU" baseline="0" dirty="0"/>
              <a:t> </a:t>
            </a:r>
            <a:r>
              <a:rPr lang="hu-HU" baseline="0" dirty="0" err="1"/>
              <a:t>with</a:t>
            </a:r>
            <a:r>
              <a:rPr lang="hu-HU" baseline="0" dirty="0"/>
              <a:t> </a:t>
            </a:r>
            <a:r>
              <a:rPr lang="hu-HU" baseline="0" dirty="0" err="1"/>
              <a:t>them</a:t>
            </a:r>
            <a:r>
              <a:rPr lang="hu-HU" dirty="0"/>
              <a:t>,</a:t>
            </a:r>
            <a:r>
              <a:rPr lang="hu-HU" baseline="0" dirty="0"/>
              <a:t> </a:t>
            </a:r>
            <a:r>
              <a:rPr lang="hu-HU" baseline="0" dirty="0" err="1"/>
              <a:t>canteen</a:t>
            </a:r>
            <a:r>
              <a:rPr lang="hu-HU" baseline="0" dirty="0"/>
              <a:t> </a:t>
            </a:r>
            <a:r>
              <a:rPr lang="hu-HU" baseline="0" dirty="0" err="1"/>
              <a:t>for</a:t>
            </a:r>
            <a:r>
              <a:rPr lang="hu-HU" baseline="0" dirty="0"/>
              <a:t> </a:t>
            </a:r>
            <a:r>
              <a:rPr lang="hu-HU" baseline="0" dirty="0" err="1"/>
              <a:t>children</a:t>
            </a:r>
            <a:r>
              <a:rPr lang="hu-HU" dirty="0"/>
              <a:t>)</a:t>
            </a:r>
          </a:p>
          <a:p>
            <a:r>
              <a:rPr lang="hu-HU" dirty="0"/>
              <a:t>- </a:t>
            </a:r>
            <a:r>
              <a:rPr lang="hu-HU" dirty="0" err="1"/>
              <a:t>Before</a:t>
            </a:r>
            <a:r>
              <a:rPr lang="hu-HU" baseline="0" dirty="0"/>
              <a:t> </a:t>
            </a:r>
            <a:r>
              <a:rPr lang="hu-HU" baseline="0" dirty="0" err="1"/>
              <a:t>family</a:t>
            </a:r>
            <a:r>
              <a:rPr lang="hu-HU" baseline="0" dirty="0"/>
              <a:t> </a:t>
            </a:r>
            <a:r>
              <a:rPr lang="hu-HU" baseline="0" dirty="0" err="1"/>
              <a:t>festivals</a:t>
            </a:r>
            <a:r>
              <a:rPr lang="hu-HU" baseline="0" dirty="0"/>
              <a:t> </a:t>
            </a:r>
            <a:r>
              <a:rPr lang="hu-HU" baseline="0" dirty="0" err="1"/>
              <a:t>the</a:t>
            </a:r>
            <a:r>
              <a:rPr lang="hu-HU" baseline="0" dirty="0"/>
              <a:t> </a:t>
            </a:r>
            <a:r>
              <a:rPr lang="hu-HU" baseline="0" dirty="0" err="1"/>
              <a:t>employees</a:t>
            </a:r>
            <a:r>
              <a:rPr lang="hu-HU" baseline="0" dirty="0"/>
              <a:t> </a:t>
            </a:r>
            <a:r>
              <a:rPr lang="hu-HU" baseline="0" dirty="0" err="1"/>
              <a:t>are</a:t>
            </a:r>
            <a:r>
              <a:rPr lang="hu-HU" baseline="0" dirty="0"/>
              <a:t> </a:t>
            </a:r>
            <a:r>
              <a:rPr lang="hu-HU" baseline="0" dirty="0" err="1"/>
              <a:t>let</a:t>
            </a:r>
            <a:r>
              <a:rPr lang="hu-HU" baseline="0" dirty="0"/>
              <a:t> go </a:t>
            </a:r>
            <a:r>
              <a:rPr lang="hu-HU" baseline="0" dirty="0" err="1"/>
              <a:t>before</a:t>
            </a:r>
            <a:r>
              <a:rPr lang="hu-HU" baseline="0" dirty="0"/>
              <a:t> </a:t>
            </a:r>
            <a:r>
              <a:rPr lang="hu-HU" baseline="0" dirty="0" err="1"/>
              <a:t>the</a:t>
            </a:r>
            <a:r>
              <a:rPr lang="hu-HU" baseline="0" dirty="0"/>
              <a:t> end of </a:t>
            </a:r>
            <a:r>
              <a:rPr lang="hu-HU" baseline="0" dirty="0" err="1"/>
              <a:t>the</a:t>
            </a:r>
            <a:r>
              <a:rPr lang="hu-HU" baseline="0" dirty="0"/>
              <a:t> </a:t>
            </a:r>
            <a:r>
              <a:rPr lang="hu-HU" baseline="0" dirty="0" err="1"/>
              <a:t>working</a:t>
            </a:r>
            <a:r>
              <a:rPr lang="hu-HU" baseline="0" dirty="0"/>
              <a:t> </a:t>
            </a:r>
            <a:r>
              <a:rPr lang="hu-HU" baseline="0" dirty="0" err="1"/>
              <a:t>time</a:t>
            </a:r>
            <a:r>
              <a:rPr lang="hu-HU" baseline="0" dirty="0"/>
              <a:t> </a:t>
            </a:r>
            <a:r>
              <a:rPr lang="hu-HU" dirty="0"/>
              <a:t>(</a:t>
            </a:r>
            <a:r>
              <a:rPr lang="hu-HU" dirty="0" err="1"/>
              <a:t>so</a:t>
            </a:r>
            <a:r>
              <a:rPr lang="hu-HU" baseline="0" dirty="0"/>
              <a:t> </a:t>
            </a:r>
            <a:r>
              <a:rPr lang="hu-HU" baseline="0" dirty="0" err="1"/>
              <a:t>they</a:t>
            </a:r>
            <a:r>
              <a:rPr lang="hu-HU" baseline="0" dirty="0"/>
              <a:t> </a:t>
            </a:r>
            <a:r>
              <a:rPr lang="hu-HU" baseline="0" dirty="0" err="1"/>
              <a:t>can</a:t>
            </a:r>
            <a:r>
              <a:rPr lang="hu-HU" baseline="0" dirty="0"/>
              <a:t> </a:t>
            </a:r>
            <a:r>
              <a:rPr lang="hu-HU" baseline="0" dirty="0" err="1"/>
              <a:t>do</a:t>
            </a:r>
            <a:r>
              <a:rPr lang="hu-HU" baseline="0" dirty="0"/>
              <a:t> </a:t>
            </a:r>
            <a:r>
              <a:rPr lang="hu-HU" baseline="0" dirty="0" err="1"/>
              <a:t>the</a:t>
            </a:r>
            <a:r>
              <a:rPr lang="hu-HU" baseline="0" dirty="0"/>
              <a:t> shopping and </a:t>
            </a:r>
            <a:r>
              <a:rPr lang="hu-HU" baseline="0" dirty="0" err="1"/>
              <a:t>other</a:t>
            </a:r>
            <a:r>
              <a:rPr lang="hu-HU" baseline="0" dirty="0"/>
              <a:t> preparation</a:t>
            </a:r>
            <a:r>
              <a:rPr lang="hu-HU" dirty="0"/>
              <a:t>)</a:t>
            </a:r>
          </a:p>
          <a:p>
            <a:pPr marL="171450" indent="-171450">
              <a:buFontTx/>
              <a:buChar char="-"/>
            </a:pPr>
            <a:r>
              <a:rPr lang="hu-HU" dirty="0" err="1"/>
              <a:t>Regular</a:t>
            </a:r>
            <a:r>
              <a:rPr lang="hu-HU" baseline="0" dirty="0"/>
              <a:t> </a:t>
            </a:r>
            <a:r>
              <a:rPr lang="hu-HU" baseline="0" dirty="0" err="1"/>
              <a:t>training</a:t>
            </a:r>
            <a:r>
              <a:rPr lang="hu-HU" baseline="0" dirty="0"/>
              <a:t>, </a:t>
            </a:r>
            <a:r>
              <a:rPr lang="hu-HU" baseline="0" dirty="0" err="1"/>
              <a:t>yoga</a:t>
            </a:r>
            <a:r>
              <a:rPr lang="hu-HU" baseline="0" dirty="0"/>
              <a:t>, </a:t>
            </a:r>
            <a:r>
              <a:rPr lang="hu-HU" baseline="0" dirty="0" err="1"/>
              <a:t>running</a:t>
            </a:r>
            <a:r>
              <a:rPr lang="hu-HU" baseline="0" dirty="0"/>
              <a:t> in </a:t>
            </a:r>
            <a:r>
              <a:rPr lang="hu-HU" baseline="0" dirty="0" err="1"/>
              <a:t>the</a:t>
            </a:r>
            <a:r>
              <a:rPr lang="hu-HU" baseline="0" dirty="0"/>
              <a:t> Nagyerdő </a:t>
            </a:r>
            <a:r>
              <a:rPr lang="hu-HU" dirty="0"/>
              <a:t>– </a:t>
            </a:r>
            <a:r>
              <a:rPr lang="hu-HU" dirty="0" err="1"/>
              <a:t>health-day</a:t>
            </a:r>
            <a:r>
              <a:rPr lang="hu-HU" baseline="0" dirty="0"/>
              <a:t> </a:t>
            </a:r>
            <a:r>
              <a:rPr lang="hu-HU" dirty="0"/>
              <a:t>(</a:t>
            </a:r>
            <a:r>
              <a:rPr lang="hu-HU" dirty="0" err="1"/>
              <a:t>presentations</a:t>
            </a:r>
            <a:r>
              <a:rPr lang="hu-HU" baseline="0" dirty="0"/>
              <a:t> </a:t>
            </a:r>
            <a:r>
              <a:rPr lang="hu-HU" baseline="0" dirty="0" err="1"/>
              <a:t>about</a:t>
            </a:r>
            <a:r>
              <a:rPr lang="hu-HU" baseline="0" dirty="0"/>
              <a:t> </a:t>
            </a:r>
            <a:r>
              <a:rPr lang="hu-HU" baseline="0" dirty="0" err="1"/>
              <a:t>the</a:t>
            </a:r>
            <a:r>
              <a:rPr lang="hu-HU" baseline="0" dirty="0"/>
              <a:t> </a:t>
            </a:r>
            <a:r>
              <a:rPr lang="hu-HU" baseline="0" dirty="0" err="1"/>
              <a:t>healthy</a:t>
            </a:r>
            <a:r>
              <a:rPr lang="hu-HU" baseline="0" dirty="0"/>
              <a:t> </a:t>
            </a:r>
            <a:r>
              <a:rPr lang="hu-HU" baseline="0" dirty="0" err="1"/>
              <a:t>lifestyle</a:t>
            </a:r>
            <a:r>
              <a:rPr lang="hu-HU" dirty="0"/>
              <a:t>)</a:t>
            </a:r>
          </a:p>
          <a:p>
            <a:r>
              <a:rPr lang="hu-HU" dirty="0"/>
              <a:t>- Free Opthamological </a:t>
            </a:r>
            <a:r>
              <a:rPr lang="hu-HU" dirty="0" err="1"/>
              <a:t>checkouts</a:t>
            </a:r>
            <a:r>
              <a:rPr lang="hu-HU" dirty="0"/>
              <a:t>, </a:t>
            </a:r>
            <a:r>
              <a:rPr lang="hu-HU" dirty="0" err="1"/>
              <a:t>regular</a:t>
            </a:r>
            <a:r>
              <a:rPr lang="hu-HU" dirty="0"/>
              <a:t> </a:t>
            </a:r>
            <a:r>
              <a:rPr lang="hu-HU" dirty="0" err="1"/>
              <a:t>medical</a:t>
            </a:r>
            <a:r>
              <a:rPr lang="hu-HU" dirty="0"/>
              <a:t> </a:t>
            </a:r>
            <a:r>
              <a:rPr lang="hu-HU" dirty="0" err="1"/>
              <a:t>checkouts</a:t>
            </a:r>
            <a:endParaRPr lang="hu-HU" dirty="0"/>
          </a:p>
          <a:p>
            <a:r>
              <a:rPr lang="hu-HU" dirty="0"/>
              <a:t> </a:t>
            </a:r>
            <a:r>
              <a:rPr lang="hu-HU" baseline="0" dirty="0"/>
              <a:t> </a:t>
            </a:r>
            <a:r>
              <a:rPr lang="hu-HU" dirty="0"/>
              <a:t>- </a:t>
            </a:r>
            <a:r>
              <a:rPr lang="hu-HU" dirty="0" err="1"/>
              <a:t>using</a:t>
            </a:r>
            <a:r>
              <a:rPr lang="hu-HU" dirty="0"/>
              <a:t> </a:t>
            </a:r>
            <a:r>
              <a:rPr lang="hu-HU" dirty="0" err="1"/>
              <a:t>health</a:t>
            </a:r>
            <a:r>
              <a:rPr lang="hu-HU" dirty="0"/>
              <a:t>-saving</a:t>
            </a:r>
            <a:r>
              <a:rPr lang="hu-HU" baseline="0" dirty="0"/>
              <a:t> </a:t>
            </a:r>
            <a:r>
              <a:rPr lang="hu-HU" baseline="0" dirty="0" err="1"/>
              <a:t>devices</a:t>
            </a:r>
            <a:r>
              <a:rPr lang="hu-HU" dirty="0"/>
              <a:t> </a:t>
            </a:r>
            <a:r>
              <a:rPr lang="hu-HU" dirty="0" err="1"/>
              <a:t>regularly</a:t>
            </a:r>
            <a:r>
              <a:rPr lang="hu-HU" baseline="0" dirty="0"/>
              <a:t> in </a:t>
            </a:r>
            <a:r>
              <a:rPr lang="hu-HU" baseline="0" dirty="0" err="1"/>
              <a:t>the</a:t>
            </a:r>
            <a:r>
              <a:rPr lang="hu-HU" baseline="0" dirty="0"/>
              <a:t> </a:t>
            </a:r>
            <a:r>
              <a:rPr lang="hu-HU" baseline="0" dirty="0" err="1"/>
              <a:t>workplace</a:t>
            </a:r>
            <a:r>
              <a:rPr lang="hu-HU" dirty="0"/>
              <a:t> </a:t>
            </a:r>
            <a:r>
              <a:rPr lang="hu-HU" dirty="0" err="1"/>
              <a:t>for</a:t>
            </a:r>
            <a:r>
              <a:rPr lang="hu-HU" baseline="0" dirty="0"/>
              <a:t> </a:t>
            </a:r>
            <a:r>
              <a:rPr lang="hu-HU" baseline="0" dirty="0" err="1"/>
              <a:t>example</a:t>
            </a:r>
            <a:r>
              <a:rPr lang="hu-HU" baseline="0" dirty="0"/>
              <a:t>: denevérpad </a:t>
            </a:r>
          </a:p>
          <a:p>
            <a:pPr marL="171450" indent="-171450">
              <a:buFontTx/>
              <a:buChar char="-"/>
            </a:pPr>
            <a:r>
              <a:rPr lang="hu-HU" dirty="0" err="1"/>
              <a:t>Family</a:t>
            </a:r>
            <a:r>
              <a:rPr lang="hu-HU" baseline="0" dirty="0"/>
              <a:t> </a:t>
            </a:r>
            <a:r>
              <a:rPr lang="hu-HU" baseline="0" dirty="0" err="1"/>
              <a:t>events</a:t>
            </a:r>
            <a:r>
              <a:rPr lang="hu-HU" dirty="0"/>
              <a:t>: Santa</a:t>
            </a:r>
            <a:r>
              <a:rPr lang="hu-HU" baseline="0" dirty="0"/>
              <a:t> Claus </a:t>
            </a:r>
            <a:r>
              <a:rPr lang="hu-HU" baseline="0" dirty="0" err="1"/>
              <a:t>celebration</a:t>
            </a:r>
            <a:endParaRPr lang="hu-HU" baseline="0" dirty="0"/>
          </a:p>
          <a:p>
            <a:pPr marL="0" indent="0">
              <a:buFontTx/>
              <a:buNone/>
            </a:pPr>
            <a:r>
              <a:rPr lang="hu-HU" dirty="0"/>
              <a:t>- </a:t>
            </a:r>
            <a:r>
              <a:rPr lang="hu-HU" dirty="0" err="1"/>
              <a:t>Regular</a:t>
            </a:r>
            <a:r>
              <a:rPr lang="hu-HU" baseline="0" dirty="0"/>
              <a:t> </a:t>
            </a:r>
            <a:r>
              <a:rPr lang="hu-HU" baseline="0" dirty="0" err="1"/>
              <a:t>trainings</a:t>
            </a:r>
            <a:r>
              <a:rPr lang="hu-HU" baseline="0" dirty="0"/>
              <a:t> </a:t>
            </a:r>
            <a:r>
              <a:rPr lang="hu-HU" baseline="0" dirty="0" err="1"/>
              <a:t>for</a:t>
            </a:r>
            <a:r>
              <a:rPr lang="hu-HU" baseline="0" dirty="0"/>
              <a:t> </a:t>
            </a:r>
            <a:r>
              <a:rPr lang="hu-HU" baseline="0" dirty="0" err="1"/>
              <a:t>the</a:t>
            </a:r>
            <a:r>
              <a:rPr lang="hu-HU" baseline="0" dirty="0"/>
              <a:t> </a:t>
            </a:r>
            <a:r>
              <a:rPr lang="hu-HU" baseline="0" dirty="0" err="1"/>
              <a:t>employees</a:t>
            </a:r>
            <a:r>
              <a:rPr lang="hu-HU" dirty="0"/>
              <a:t>: </a:t>
            </a:r>
            <a:r>
              <a:rPr lang="hu-HU" dirty="0" err="1"/>
              <a:t>presentation</a:t>
            </a:r>
            <a:r>
              <a:rPr lang="hu-HU" baseline="0" dirty="0"/>
              <a:t> </a:t>
            </a:r>
            <a:r>
              <a:rPr lang="hu-HU" baseline="0" dirty="0" err="1"/>
              <a:t>how</a:t>
            </a:r>
            <a:r>
              <a:rPr lang="hu-HU" baseline="0" dirty="0"/>
              <a:t> </a:t>
            </a:r>
            <a:r>
              <a:rPr lang="hu-HU" baseline="0" dirty="0" err="1"/>
              <a:t>to</a:t>
            </a:r>
            <a:r>
              <a:rPr lang="hu-HU" baseline="0" dirty="0"/>
              <a:t> </a:t>
            </a:r>
            <a:r>
              <a:rPr lang="hu-HU" dirty="0" err="1"/>
              <a:t>handle</a:t>
            </a:r>
            <a:r>
              <a:rPr lang="hu-HU" baseline="0" dirty="0"/>
              <a:t> </a:t>
            </a:r>
            <a:r>
              <a:rPr lang="hu-HU" baseline="0" dirty="0" err="1"/>
              <a:t>stress</a:t>
            </a:r>
            <a:r>
              <a:rPr lang="hu-HU" baseline="0" dirty="0"/>
              <a:t> and </a:t>
            </a:r>
            <a:r>
              <a:rPr lang="hu-HU" baseline="0" dirty="0" err="1"/>
              <a:t>conflicts</a:t>
            </a:r>
            <a:endParaRPr lang="hu-HU" baseline="0" dirty="0"/>
          </a:p>
          <a:p>
            <a:pPr marL="0" indent="0">
              <a:buFontTx/>
              <a:buNone/>
            </a:pPr>
            <a:r>
              <a:rPr lang="hu-HU" dirty="0"/>
              <a:t>-</a:t>
            </a:r>
            <a:r>
              <a:rPr lang="hu-HU" dirty="0" err="1"/>
              <a:t>anonime</a:t>
            </a:r>
            <a:r>
              <a:rPr lang="hu-HU" baseline="0" dirty="0"/>
              <a:t> </a:t>
            </a:r>
            <a:r>
              <a:rPr lang="hu-HU" baseline="0" dirty="0" err="1"/>
              <a:t>worker</a:t>
            </a:r>
            <a:r>
              <a:rPr lang="hu-HU" baseline="0" dirty="0"/>
              <a:t> </a:t>
            </a:r>
            <a:r>
              <a:rPr lang="hu-HU" baseline="0" dirty="0" err="1"/>
              <a:t>satisfaction</a:t>
            </a:r>
            <a:r>
              <a:rPr lang="hu-HU" baseline="0" dirty="0"/>
              <a:t> </a:t>
            </a:r>
            <a:r>
              <a:rPr lang="hu-HU" baseline="0" dirty="0" err="1"/>
              <a:t>survey</a:t>
            </a:r>
            <a:r>
              <a:rPr lang="hu-HU" baseline="0" dirty="0"/>
              <a:t> </a:t>
            </a:r>
            <a:r>
              <a:rPr lang="hu-HU" baseline="0" dirty="0" err="1"/>
              <a:t>each</a:t>
            </a:r>
            <a:r>
              <a:rPr lang="hu-HU" baseline="0" dirty="0"/>
              <a:t> </a:t>
            </a:r>
            <a:r>
              <a:rPr lang="hu-HU" baseline="0" dirty="0" err="1"/>
              <a:t>year</a:t>
            </a:r>
            <a:r>
              <a:rPr lang="hu-HU" dirty="0"/>
              <a:t>, </a:t>
            </a:r>
            <a:r>
              <a:rPr lang="hu-HU" dirty="0" err="1"/>
              <a:t>whiches</a:t>
            </a:r>
            <a:r>
              <a:rPr lang="hu-HU" baseline="0" dirty="0"/>
              <a:t> </a:t>
            </a:r>
            <a:r>
              <a:rPr lang="hu-HU" baseline="0" dirty="0" err="1"/>
              <a:t>result</a:t>
            </a:r>
            <a:r>
              <a:rPr lang="hu-HU" baseline="0" dirty="0"/>
              <a:t> is, </a:t>
            </a:r>
            <a:r>
              <a:rPr lang="hu-HU" baseline="0" dirty="0" err="1"/>
              <a:t>that</a:t>
            </a:r>
            <a:r>
              <a:rPr lang="hu-HU" baseline="0" dirty="0"/>
              <a:t> </a:t>
            </a:r>
            <a:r>
              <a:rPr lang="hu-HU" baseline="0" dirty="0" err="1"/>
              <a:t>the</a:t>
            </a:r>
            <a:r>
              <a:rPr lang="hu-HU" baseline="0" dirty="0"/>
              <a:t> </a:t>
            </a:r>
            <a:r>
              <a:rPr lang="hu-HU" baseline="0" dirty="0" err="1"/>
              <a:t>problems</a:t>
            </a:r>
            <a:r>
              <a:rPr lang="hu-HU" baseline="0" dirty="0"/>
              <a:t> </a:t>
            </a:r>
            <a:r>
              <a:rPr lang="hu-HU" baseline="0" dirty="0" err="1"/>
              <a:t>can</a:t>
            </a:r>
            <a:r>
              <a:rPr lang="hu-HU" baseline="0" dirty="0"/>
              <a:t> be </a:t>
            </a:r>
            <a:r>
              <a:rPr lang="hu-HU" baseline="0" dirty="0" err="1"/>
              <a:t>solved</a:t>
            </a:r>
            <a:r>
              <a:rPr lang="hu-HU" baseline="0" dirty="0"/>
              <a:t> </a:t>
            </a:r>
            <a:r>
              <a:rPr lang="hu-HU" baseline="0" dirty="0" err="1"/>
              <a:t>faster</a:t>
            </a:r>
            <a:r>
              <a:rPr lang="hu-HU" baseline="0" dirty="0"/>
              <a:t> and it </a:t>
            </a:r>
            <a:r>
              <a:rPr lang="hu-HU" baseline="0" dirty="0" err="1"/>
              <a:t>decreases</a:t>
            </a:r>
            <a:r>
              <a:rPr lang="hu-HU" baseline="0" dirty="0"/>
              <a:t> </a:t>
            </a:r>
            <a:r>
              <a:rPr lang="hu-HU" baseline="0" dirty="0" err="1"/>
              <a:t>the</a:t>
            </a:r>
            <a:r>
              <a:rPr lang="hu-HU" baseline="0" dirty="0"/>
              <a:t> </a:t>
            </a:r>
            <a:r>
              <a:rPr lang="hu-HU" baseline="0" dirty="0" err="1"/>
              <a:t>employees</a:t>
            </a:r>
            <a:r>
              <a:rPr lang="hu-HU" baseline="0" dirty="0"/>
              <a:t> </a:t>
            </a:r>
            <a:r>
              <a:rPr lang="hu-HU" baseline="0" dirty="0" err="1"/>
              <a:t>stress-level</a:t>
            </a:r>
            <a:endParaRPr lang="hu-HU" dirty="0"/>
          </a:p>
          <a:p>
            <a:r>
              <a:rPr lang="hu-HU" dirty="0"/>
              <a:t>- </a:t>
            </a:r>
            <a:r>
              <a:rPr lang="hu-HU" dirty="0" err="1"/>
              <a:t>Regular</a:t>
            </a:r>
            <a:r>
              <a:rPr lang="hu-HU" baseline="0" dirty="0"/>
              <a:t> </a:t>
            </a:r>
            <a:r>
              <a:rPr lang="hu-HU" baseline="0" dirty="0" err="1"/>
              <a:t>social</a:t>
            </a:r>
            <a:r>
              <a:rPr lang="hu-HU" baseline="0" dirty="0"/>
              <a:t> </a:t>
            </a:r>
            <a:r>
              <a:rPr lang="hu-HU" baseline="0" dirty="0" err="1"/>
              <a:t>events</a:t>
            </a:r>
            <a:r>
              <a:rPr lang="hu-HU" baseline="0" dirty="0"/>
              <a:t>: </a:t>
            </a:r>
            <a:r>
              <a:rPr lang="hu-HU" baseline="0" dirty="0" err="1"/>
              <a:t>international</a:t>
            </a:r>
            <a:r>
              <a:rPr lang="hu-HU" baseline="0" dirty="0"/>
              <a:t> </a:t>
            </a:r>
            <a:r>
              <a:rPr lang="hu-HU" baseline="0" dirty="0" err="1"/>
              <a:t>women’s</a:t>
            </a:r>
            <a:r>
              <a:rPr lang="hu-HU" baseline="0" dirty="0"/>
              <a:t> </a:t>
            </a:r>
            <a:r>
              <a:rPr lang="hu-HU" baseline="0" dirty="0" err="1"/>
              <a:t>day</a:t>
            </a:r>
            <a:r>
              <a:rPr lang="hu-HU" baseline="0" dirty="0"/>
              <a:t>, </a:t>
            </a:r>
            <a:r>
              <a:rPr lang="hu-HU" baseline="0" dirty="0" err="1"/>
              <a:t>competitions</a:t>
            </a:r>
            <a:r>
              <a:rPr lang="hu-HU" baseline="0" dirty="0"/>
              <a:t>, </a:t>
            </a:r>
            <a:r>
              <a:rPr lang="hu-HU" baseline="0" dirty="0" err="1"/>
              <a:t>cooking</a:t>
            </a:r>
            <a:r>
              <a:rPr lang="hu-HU" baseline="0" dirty="0"/>
              <a:t>-baking </a:t>
            </a:r>
            <a:r>
              <a:rPr lang="hu-HU" baseline="0" dirty="0" err="1"/>
              <a:t>together</a:t>
            </a:r>
            <a:r>
              <a:rPr lang="hu-HU" dirty="0"/>
              <a:t>, </a:t>
            </a:r>
            <a:r>
              <a:rPr lang="hu-HU" dirty="0" err="1"/>
              <a:t>christmas</a:t>
            </a:r>
            <a:r>
              <a:rPr lang="hu-HU" baseline="0" dirty="0"/>
              <a:t> </a:t>
            </a:r>
            <a:r>
              <a:rPr lang="hu-HU" baseline="0" dirty="0" err="1"/>
              <a:t>celebration</a:t>
            </a:r>
            <a:r>
              <a:rPr lang="hu-HU" dirty="0"/>
              <a:t>,</a:t>
            </a:r>
            <a:r>
              <a:rPr lang="hu-HU" baseline="0" dirty="0"/>
              <a:t> </a:t>
            </a:r>
            <a:r>
              <a:rPr lang="hu-HU" baseline="0" dirty="0" err="1"/>
              <a:t>bus</a:t>
            </a:r>
            <a:r>
              <a:rPr lang="hu-HU" baseline="0" dirty="0"/>
              <a:t> </a:t>
            </a:r>
            <a:r>
              <a:rPr lang="hu-HU" baseline="0" dirty="0" err="1"/>
              <a:t>trips</a:t>
            </a:r>
            <a:r>
              <a:rPr lang="hu-HU" baseline="0" dirty="0"/>
              <a:t> </a:t>
            </a:r>
            <a:r>
              <a:rPr lang="hu-HU" dirty="0"/>
              <a:t>, sport</a:t>
            </a:r>
            <a:r>
              <a:rPr lang="hu-HU" baseline="0" dirty="0"/>
              <a:t> </a:t>
            </a:r>
            <a:r>
              <a:rPr lang="hu-HU" baseline="0" dirty="0" err="1"/>
              <a:t>day</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26</a:t>
            </a:fld>
            <a:endParaRPr lang="hu-HU"/>
          </a:p>
        </p:txBody>
      </p:sp>
    </p:spTree>
    <p:extLst>
      <p:ext uri="{BB962C8B-B14F-4D97-AF65-F5344CB8AC3E}">
        <p14:creationId xmlns:p14="http://schemas.microsoft.com/office/powerpoint/2010/main" val="228144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As</a:t>
            </a:r>
            <a:r>
              <a:rPr lang="hu-HU" baseline="0" dirty="0"/>
              <a:t> </a:t>
            </a:r>
            <a:r>
              <a:rPr lang="hu-HU" baseline="0" dirty="0" err="1"/>
              <a:t>our</a:t>
            </a:r>
            <a:r>
              <a:rPr lang="hu-HU" baseline="0" dirty="0"/>
              <a:t> </a:t>
            </a:r>
            <a:r>
              <a:rPr lang="hu-HU" baseline="0" dirty="0" err="1"/>
              <a:t>searching</a:t>
            </a:r>
            <a:r>
              <a:rPr lang="hu-HU" baseline="0" dirty="0"/>
              <a:t> </a:t>
            </a:r>
            <a:r>
              <a:rPr lang="hu-HU" baseline="0" dirty="0" err="1"/>
              <a:t>showed</a:t>
            </a:r>
            <a:r>
              <a:rPr lang="hu-HU" baseline="0" dirty="0"/>
              <a:t> </a:t>
            </a:r>
            <a:r>
              <a:rPr lang="hu-HU" baseline="0" dirty="0" err="1"/>
              <a:t>us</a:t>
            </a:r>
            <a:r>
              <a:rPr lang="hu-HU" baseline="0" dirty="0"/>
              <a:t> </a:t>
            </a:r>
            <a:r>
              <a:rPr lang="hu-HU" baseline="0" dirty="0" err="1"/>
              <a:t>each</a:t>
            </a:r>
            <a:r>
              <a:rPr lang="hu-HU" baseline="0" dirty="0"/>
              <a:t> </a:t>
            </a:r>
            <a:r>
              <a:rPr lang="hu-HU" baseline="0" dirty="0" err="1"/>
              <a:t>employer</a:t>
            </a:r>
            <a:r>
              <a:rPr lang="hu-HU" baseline="0" dirty="0"/>
              <a:t> </a:t>
            </a:r>
            <a:r>
              <a:rPr lang="hu-HU" baseline="0" dirty="0" err="1"/>
              <a:t>offers</a:t>
            </a:r>
            <a:r>
              <a:rPr lang="hu-HU" baseline="0" dirty="0"/>
              <a:t> </a:t>
            </a:r>
            <a:r>
              <a:rPr lang="hu-HU" baseline="0" dirty="0" err="1"/>
              <a:t>their</a:t>
            </a:r>
            <a:r>
              <a:rPr lang="hu-HU" baseline="0" dirty="0"/>
              <a:t> </a:t>
            </a:r>
            <a:r>
              <a:rPr lang="hu-HU" baseline="0" dirty="0" err="1"/>
              <a:t>employees</a:t>
            </a:r>
            <a:r>
              <a:rPr lang="hu-HU" baseline="0" dirty="0"/>
              <a:t> </a:t>
            </a:r>
            <a:r>
              <a:rPr lang="hu-HU" baseline="0" dirty="0" err="1"/>
              <a:t>different</a:t>
            </a:r>
            <a:r>
              <a:rPr lang="hu-HU" baseline="0" dirty="0"/>
              <a:t> </a:t>
            </a:r>
            <a:r>
              <a:rPr lang="hu-HU" baseline="0" dirty="0" err="1"/>
              <a:t>kind</a:t>
            </a:r>
            <a:r>
              <a:rPr lang="hu-HU" baseline="0" dirty="0"/>
              <a:t> of </a:t>
            </a:r>
            <a:r>
              <a:rPr lang="hu-HU" baseline="0" dirty="0" err="1"/>
              <a:t>facilities</a:t>
            </a:r>
            <a:r>
              <a:rPr lang="hu-HU" baseline="0" dirty="0"/>
              <a:t> and has </a:t>
            </a:r>
            <a:r>
              <a:rPr lang="hu-HU" baseline="0" dirty="0" err="1"/>
              <a:t>different</a:t>
            </a:r>
            <a:r>
              <a:rPr lang="hu-HU" baseline="0" dirty="0"/>
              <a:t> </a:t>
            </a:r>
            <a:r>
              <a:rPr lang="hu-HU" baseline="0" dirty="0" err="1"/>
              <a:t>advantages</a:t>
            </a:r>
            <a:r>
              <a:rPr lang="hu-HU" baseline="0" dirty="0"/>
              <a:t>, </a:t>
            </a:r>
            <a:r>
              <a:rPr lang="hu-HU" baseline="0" dirty="0" err="1"/>
              <a:t>but</a:t>
            </a:r>
            <a:r>
              <a:rPr lang="hu-HU" baseline="0" dirty="0"/>
              <a:t> </a:t>
            </a:r>
            <a:r>
              <a:rPr lang="hu-HU" baseline="0" dirty="0" err="1"/>
              <a:t>one</a:t>
            </a:r>
            <a:r>
              <a:rPr lang="hu-HU" baseline="0" dirty="0"/>
              <a:t> is </a:t>
            </a:r>
            <a:r>
              <a:rPr lang="hu-HU" baseline="0" dirty="0" err="1"/>
              <a:t>the</a:t>
            </a:r>
            <a:r>
              <a:rPr lang="hu-HU" baseline="0" dirty="0"/>
              <a:t> </a:t>
            </a:r>
            <a:r>
              <a:rPr lang="hu-HU" baseline="0" dirty="0" err="1"/>
              <a:t>same</a:t>
            </a:r>
            <a:r>
              <a:rPr lang="hu-HU" baseline="0" dirty="0"/>
              <a:t>. </a:t>
            </a:r>
            <a:r>
              <a:rPr lang="hu-HU" baseline="0" dirty="0" err="1"/>
              <a:t>They</a:t>
            </a:r>
            <a:r>
              <a:rPr lang="hu-HU" baseline="0" dirty="0"/>
              <a:t> </a:t>
            </a:r>
            <a:r>
              <a:rPr lang="hu-HU" baseline="0" dirty="0" err="1"/>
              <a:t>encourage</a:t>
            </a:r>
            <a:r>
              <a:rPr lang="hu-HU" baseline="0" dirty="0"/>
              <a:t> </a:t>
            </a:r>
            <a:r>
              <a:rPr lang="hu-HU" baseline="0" dirty="0" err="1"/>
              <a:t>their</a:t>
            </a:r>
            <a:r>
              <a:rPr lang="hu-HU" baseline="0" dirty="0"/>
              <a:t> </a:t>
            </a:r>
            <a:r>
              <a:rPr lang="hu-HU" baseline="0" dirty="0" err="1"/>
              <a:t>employees</a:t>
            </a:r>
            <a:r>
              <a:rPr lang="hu-HU" baseline="0" dirty="0"/>
              <a:t> </a:t>
            </a:r>
            <a:r>
              <a:rPr lang="hu-HU" baseline="0" dirty="0" err="1"/>
              <a:t>to</a:t>
            </a:r>
            <a:r>
              <a:rPr lang="hu-HU" baseline="0" dirty="0"/>
              <a:t> </a:t>
            </a:r>
            <a:r>
              <a:rPr lang="hu-HU" baseline="0" dirty="0" err="1"/>
              <a:t>live</a:t>
            </a:r>
            <a:r>
              <a:rPr lang="hu-HU" baseline="0" dirty="0"/>
              <a:t> </a:t>
            </a:r>
            <a:r>
              <a:rPr lang="hu-HU" baseline="0" dirty="0" err="1"/>
              <a:t>healthy</a:t>
            </a:r>
            <a:r>
              <a:rPr lang="hu-HU" baseline="0" dirty="0"/>
              <a:t>, and </a:t>
            </a:r>
            <a:r>
              <a:rPr lang="hu-HU" baseline="0" dirty="0" err="1"/>
              <a:t>keep</a:t>
            </a:r>
            <a:r>
              <a:rPr lang="hu-HU" baseline="0" dirty="0"/>
              <a:t> </a:t>
            </a:r>
            <a:r>
              <a:rPr lang="hu-HU" baseline="0" dirty="0" err="1"/>
              <a:t>the</a:t>
            </a:r>
            <a:r>
              <a:rPr lang="hu-HU" baseline="0" dirty="0"/>
              <a:t> </a:t>
            </a:r>
            <a:r>
              <a:rPr lang="hu-HU" baseline="0" dirty="0" err="1"/>
              <a:t>balance</a:t>
            </a:r>
            <a:r>
              <a:rPr lang="hu-HU" baseline="0" dirty="0"/>
              <a:t> </a:t>
            </a:r>
            <a:r>
              <a:rPr lang="hu-HU" baseline="0" dirty="0" err="1"/>
              <a:t>between</a:t>
            </a:r>
            <a:r>
              <a:rPr lang="hu-HU" baseline="0" dirty="0"/>
              <a:t> </a:t>
            </a:r>
            <a:r>
              <a:rPr lang="hu-HU" baseline="0" dirty="0" err="1"/>
              <a:t>work</a:t>
            </a:r>
            <a:r>
              <a:rPr lang="hu-HU" baseline="0" dirty="0"/>
              <a:t> and </a:t>
            </a:r>
            <a:r>
              <a:rPr lang="hu-HU" baseline="0" dirty="0" err="1"/>
              <a:t>their</a:t>
            </a:r>
            <a:r>
              <a:rPr lang="hu-HU" baseline="0" dirty="0"/>
              <a:t> </a:t>
            </a:r>
            <a:r>
              <a:rPr lang="hu-HU" baseline="0" dirty="0" err="1"/>
              <a:t>private</a:t>
            </a:r>
            <a:r>
              <a:rPr lang="hu-HU" baseline="0" dirty="0"/>
              <a:t> life. </a:t>
            </a:r>
          </a:p>
          <a:p>
            <a:r>
              <a:rPr lang="hu-HU" baseline="0" dirty="0" err="1"/>
              <a:t>But</a:t>
            </a:r>
            <a:r>
              <a:rPr lang="hu-HU" baseline="0" dirty="0"/>
              <a:t> we </a:t>
            </a:r>
            <a:r>
              <a:rPr lang="hu-HU" baseline="0" dirty="0" err="1"/>
              <a:t>have</a:t>
            </a:r>
            <a:r>
              <a:rPr lang="hu-HU" baseline="0" dirty="0"/>
              <a:t> </a:t>
            </a:r>
            <a:r>
              <a:rPr lang="hu-HU" baseline="0" dirty="0" err="1"/>
              <a:t>to</a:t>
            </a:r>
            <a:r>
              <a:rPr lang="hu-HU" baseline="0" dirty="0"/>
              <a:t> </a:t>
            </a:r>
            <a:r>
              <a:rPr lang="hu-HU" baseline="0" dirty="0" err="1"/>
              <a:t>remember</a:t>
            </a:r>
            <a:r>
              <a:rPr lang="hu-HU" baseline="0" dirty="0"/>
              <a:t>: </a:t>
            </a:r>
            <a:r>
              <a:rPr lang="hu-HU" baseline="0" dirty="0" err="1"/>
              <a:t>the</a:t>
            </a:r>
            <a:r>
              <a:rPr lang="hu-HU" baseline="0" dirty="0"/>
              <a:t> </a:t>
            </a:r>
            <a:r>
              <a:rPr lang="hu-HU" baseline="0" dirty="0" err="1"/>
              <a:t>only</a:t>
            </a:r>
            <a:r>
              <a:rPr lang="hu-HU" baseline="0" dirty="0"/>
              <a:t> </a:t>
            </a:r>
            <a:r>
              <a:rPr lang="hu-HU" baseline="0" dirty="0" err="1"/>
              <a:t>one</a:t>
            </a:r>
            <a:r>
              <a:rPr lang="hu-HU" baseline="0" dirty="0"/>
              <a:t>, </a:t>
            </a:r>
            <a:r>
              <a:rPr lang="hu-HU" baseline="0" dirty="0" err="1"/>
              <a:t>who</a:t>
            </a:r>
            <a:r>
              <a:rPr lang="hu-HU" baseline="0" dirty="0"/>
              <a:t> </a:t>
            </a:r>
            <a:r>
              <a:rPr lang="hu-HU" baseline="0" dirty="0" err="1"/>
              <a:t>can</a:t>
            </a:r>
            <a:r>
              <a:rPr lang="hu-HU" baseline="0" dirty="0"/>
              <a:t> </a:t>
            </a:r>
            <a:r>
              <a:rPr lang="hu-HU" baseline="0" dirty="0" err="1"/>
              <a:t>protect</a:t>
            </a:r>
            <a:r>
              <a:rPr lang="hu-HU" baseline="0"/>
              <a:t> our</a:t>
            </a:r>
            <a:r>
              <a:rPr lang="hu-HU" baseline="0" dirty="0"/>
              <a:t> </a:t>
            </a:r>
            <a:r>
              <a:rPr lang="hu-HU" baseline="0" dirty="0" err="1"/>
              <a:t>health</a:t>
            </a:r>
            <a:r>
              <a:rPr lang="hu-HU" baseline="0" dirty="0"/>
              <a:t> is </a:t>
            </a:r>
            <a:r>
              <a:rPr lang="hu-HU" baseline="0" dirty="0" err="1"/>
              <a:t>Us</a:t>
            </a:r>
            <a:r>
              <a:rPr lang="hu-HU" baseline="0" dirty="0"/>
              <a:t>! </a:t>
            </a:r>
          </a:p>
          <a:p>
            <a:r>
              <a:rPr lang="hu-HU" baseline="0" dirty="0" err="1"/>
              <a:t>Sometimes</a:t>
            </a:r>
            <a:r>
              <a:rPr lang="hu-HU" baseline="0" dirty="0"/>
              <a:t> we </a:t>
            </a:r>
            <a:r>
              <a:rPr lang="hu-HU" baseline="0" dirty="0" err="1"/>
              <a:t>have</a:t>
            </a:r>
            <a:r>
              <a:rPr lang="hu-HU" baseline="0" dirty="0"/>
              <a:t> </a:t>
            </a:r>
            <a:r>
              <a:rPr lang="hu-HU" baseline="0" dirty="0" err="1"/>
              <a:t>to</a:t>
            </a:r>
            <a:r>
              <a:rPr lang="hu-HU" baseline="0" dirty="0"/>
              <a:t> </a:t>
            </a:r>
            <a:r>
              <a:rPr lang="hu-HU" baseline="0" dirty="0" err="1"/>
              <a:t>find</a:t>
            </a:r>
            <a:r>
              <a:rPr lang="hu-HU" baseline="0" dirty="0"/>
              <a:t> a </a:t>
            </a:r>
            <a:r>
              <a:rPr lang="hu-HU" baseline="0" dirty="0" err="1"/>
              <a:t>way</a:t>
            </a:r>
            <a:r>
              <a:rPr lang="hu-HU" baseline="0" dirty="0"/>
              <a:t> </a:t>
            </a:r>
            <a:r>
              <a:rPr lang="hu-HU" baseline="0" dirty="0" err="1"/>
              <a:t>to</a:t>
            </a:r>
            <a:r>
              <a:rPr lang="hu-HU" baseline="0" dirty="0"/>
              <a:t> </a:t>
            </a:r>
            <a:r>
              <a:rPr lang="hu-HU" baseline="0" dirty="0" err="1"/>
              <a:t>relax</a:t>
            </a:r>
            <a:r>
              <a:rPr lang="hu-HU" baseline="0" dirty="0"/>
              <a:t>, </a:t>
            </a:r>
            <a:r>
              <a:rPr lang="hu-HU" baseline="0" dirty="0" err="1"/>
              <a:t>do</a:t>
            </a:r>
            <a:r>
              <a:rPr lang="hu-HU" baseline="0" dirty="0"/>
              <a:t> </a:t>
            </a:r>
            <a:r>
              <a:rPr lang="hu-HU" baseline="0" dirty="0" err="1"/>
              <a:t>our</a:t>
            </a:r>
            <a:r>
              <a:rPr lang="hu-HU" baseline="0" dirty="0"/>
              <a:t> </a:t>
            </a:r>
            <a:r>
              <a:rPr lang="hu-HU" baseline="0" dirty="0" err="1"/>
              <a:t>favourite</a:t>
            </a:r>
            <a:r>
              <a:rPr lang="hu-HU" baseline="0" dirty="0"/>
              <a:t> hobby, </a:t>
            </a:r>
            <a:r>
              <a:rPr lang="hu-HU" baseline="0" dirty="0" err="1"/>
              <a:t>do</a:t>
            </a:r>
            <a:r>
              <a:rPr lang="hu-HU" baseline="0" dirty="0"/>
              <a:t> sports. </a:t>
            </a:r>
            <a:r>
              <a:rPr lang="hu-HU" baseline="0" dirty="0" err="1"/>
              <a:t>Whatever</a:t>
            </a:r>
            <a:r>
              <a:rPr lang="hu-HU" baseline="0" dirty="0"/>
              <a:t> we </a:t>
            </a:r>
            <a:r>
              <a:rPr lang="hu-HU" baseline="0" dirty="0" err="1"/>
              <a:t>find</a:t>
            </a:r>
            <a:r>
              <a:rPr lang="hu-HU" baseline="0" dirty="0"/>
              <a:t> </a:t>
            </a:r>
            <a:r>
              <a:rPr lang="hu-HU" baseline="0" dirty="0" err="1"/>
              <a:t>refreshing</a:t>
            </a:r>
            <a:r>
              <a:rPr lang="hu-HU" baseline="0" dirty="0"/>
              <a:t> (a </a:t>
            </a:r>
            <a:r>
              <a:rPr lang="hu-HU" baseline="0" dirty="0" err="1"/>
              <a:t>family-weekend</a:t>
            </a:r>
            <a:r>
              <a:rPr lang="hu-HU" baseline="0" dirty="0"/>
              <a:t>, a hot </a:t>
            </a:r>
            <a:r>
              <a:rPr lang="hu-HU" baseline="0" dirty="0" err="1"/>
              <a:t>bath</a:t>
            </a:r>
            <a:r>
              <a:rPr lang="hu-HU" baseline="0" dirty="0"/>
              <a:t>, a sport </a:t>
            </a:r>
            <a:r>
              <a:rPr lang="hu-HU" baseline="0" dirty="0" err="1"/>
              <a:t>competition</a:t>
            </a:r>
            <a:r>
              <a:rPr lang="hu-HU" baseline="0" dirty="0"/>
              <a:t>, </a:t>
            </a:r>
            <a:r>
              <a:rPr lang="hu-HU" baseline="0" dirty="0" err="1"/>
              <a:t>crafting</a:t>
            </a:r>
            <a:r>
              <a:rPr lang="hu-HU" baseline="0" dirty="0"/>
              <a:t> </a:t>
            </a:r>
            <a:r>
              <a:rPr lang="hu-HU" baseline="0" dirty="0" err="1"/>
              <a:t>or</a:t>
            </a:r>
            <a:r>
              <a:rPr lang="hu-HU" baseline="0" dirty="0"/>
              <a:t> </a:t>
            </a:r>
            <a:r>
              <a:rPr lang="hu-HU" baseline="0" dirty="0" err="1"/>
              <a:t>painting</a:t>
            </a:r>
            <a:r>
              <a:rPr lang="hu-HU" baseline="0" dirty="0"/>
              <a:t>), we </a:t>
            </a:r>
            <a:r>
              <a:rPr lang="hu-HU" baseline="0" dirty="0" err="1"/>
              <a:t>have</a:t>
            </a:r>
            <a:r>
              <a:rPr lang="hu-HU" baseline="0" dirty="0"/>
              <a:t> </a:t>
            </a:r>
            <a:r>
              <a:rPr lang="hu-HU" baseline="0" dirty="0" err="1"/>
              <a:t>to</a:t>
            </a:r>
            <a:r>
              <a:rPr lang="hu-HU" baseline="0" dirty="0"/>
              <a:t> </a:t>
            </a:r>
            <a:r>
              <a:rPr lang="hu-HU" baseline="0" dirty="0" err="1"/>
              <a:t>find</a:t>
            </a:r>
            <a:r>
              <a:rPr lang="hu-HU" baseline="0" dirty="0"/>
              <a:t> a </a:t>
            </a:r>
            <a:r>
              <a:rPr lang="hu-HU" baseline="0" dirty="0" err="1"/>
              <a:t>way</a:t>
            </a:r>
            <a:r>
              <a:rPr lang="hu-HU" baseline="0" dirty="0"/>
              <a:t> </a:t>
            </a:r>
            <a:r>
              <a:rPr lang="hu-HU" baseline="0" dirty="0" err="1"/>
              <a:t>to</a:t>
            </a:r>
            <a:r>
              <a:rPr lang="hu-HU" baseline="0" dirty="0"/>
              <a:t> </a:t>
            </a:r>
            <a:r>
              <a:rPr lang="hu-HU" baseline="0" dirty="0" err="1"/>
              <a:t>do</a:t>
            </a:r>
            <a:r>
              <a:rPr lang="hu-HU" baseline="0" dirty="0"/>
              <a:t> it. </a:t>
            </a:r>
          </a:p>
          <a:p>
            <a:r>
              <a:rPr lang="hu-HU" baseline="0" dirty="0" err="1"/>
              <a:t>Because</a:t>
            </a:r>
            <a:r>
              <a:rPr lang="hu-HU" baseline="0" dirty="0"/>
              <a:t> </a:t>
            </a:r>
            <a:r>
              <a:rPr lang="hu-HU" baseline="0" dirty="0" err="1"/>
              <a:t>only</a:t>
            </a:r>
            <a:r>
              <a:rPr lang="hu-HU" baseline="0" dirty="0"/>
              <a:t> a happy, fit, </a:t>
            </a:r>
            <a:r>
              <a:rPr lang="hu-HU" baseline="0" dirty="0" err="1"/>
              <a:t>well-balanced</a:t>
            </a:r>
            <a:r>
              <a:rPr lang="hu-HU" baseline="0" dirty="0"/>
              <a:t> </a:t>
            </a:r>
            <a:r>
              <a:rPr lang="hu-HU" baseline="0" dirty="0" err="1"/>
              <a:t>worker</a:t>
            </a:r>
            <a:r>
              <a:rPr lang="hu-HU" baseline="0" dirty="0"/>
              <a:t> </a:t>
            </a:r>
            <a:r>
              <a:rPr lang="hu-HU" baseline="0" dirty="0" err="1"/>
              <a:t>can</a:t>
            </a:r>
            <a:r>
              <a:rPr lang="hu-HU" baseline="0" dirty="0"/>
              <a:t> </a:t>
            </a:r>
            <a:r>
              <a:rPr lang="hu-HU" baseline="0" dirty="0" err="1"/>
              <a:t>fulfill</a:t>
            </a:r>
            <a:r>
              <a:rPr lang="hu-HU" baseline="0" dirty="0"/>
              <a:t> </a:t>
            </a:r>
            <a:r>
              <a:rPr lang="hu-HU" baseline="0" dirty="0" err="1"/>
              <a:t>all</a:t>
            </a:r>
            <a:r>
              <a:rPr lang="hu-HU" baseline="0" dirty="0"/>
              <a:t> </a:t>
            </a:r>
            <a:r>
              <a:rPr lang="hu-HU" baseline="0" dirty="0" err="1"/>
              <a:t>the</a:t>
            </a:r>
            <a:r>
              <a:rPr lang="hu-HU" baseline="0" dirty="0"/>
              <a:t> </a:t>
            </a:r>
            <a:r>
              <a:rPr lang="hu-HU" baseline="0" dirty="0" err="1"/>
              <a:t>requirements</a:t>
            </a:r>
            <a:r>
              <a:rPr lang="hu-HU" baseline="0" dirty="0"/>
              <a:t> and </a:t>
            </a:r>
            <a:r>
              <a:rPr lang="hu-HU" baseline="0" dirty="0" err="1"/>
              <a:t>build</a:t>
            </a:r>
            <a:r>
              <a:rPr lang="hu-HU" baseline="0" dirty="0"/>
              <a:t> a </a:t>
            </a:r>
            <a:r>
              <a:rPr lang="hu-HU" baseline="0" dirty="0" err="1"/>
              <a:t>nice</a:t>
            </a:r>
            <a:r>
              <a:rPr lang="hu-HU" baseline="0" dirty="0"/>
              <a:t> </a:t>
            </a:r>
            <a:r>
              <a:rPr lang="hu-HU" baseline="0" dirty="0" err="1"/>
              <a:t>career</a:t>
            </a:r>
            <a:r>
              <a:rPr lang="hu-HU" baseline="0" dirty="0"/>
              <a:t>. </a:t>
            </a:r>
          </a:p>
        </p:txBody>
      </p:sp>
      <p:sp>
        <p:nvSpPr>
          <p:cNvPr id="4" name="Dia számának helye 3"/>
          <p:cNvSpPr>
            <a:spLocks noGrp="1"/>
          </p:cNvSpPr>
          <p:nvPr>
            <p:ph type="sldNum" sz="quarter" idx="10"/>
          </p:nvPr>
        </p:nvSpPr>
        <p:spPr/>
        <p:txBody>
          <a:bodyPr/>
          <a:lstStyle/>
          <a:p>
            <a:fld id="{88199746-1C2A-425E-A3BB-BDA9521049ED}" type="slidenum">
              <a:rPr lang="hu-HU" smtClean="0"/>
              <a:t>28</a:t>
            </a:fld>
            <a:endParaRPr lang="hu-HU"/>
          </a:p>
        </p:txBody>
      </p:sp>
    </p:spTree>
    <p:extLst>
      <p:ext uri="{BB962C8B-B14F-4D97-AF65-F5344CB8AC3E}">
        <p14:creationId xmlns:p14="http://schemas.microsoft.com/office/powerpoint/2010/main" val="369001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Section 87:</a:t>
            </a:r>
          </a:p>
          <a:p>
            <a:r>
              <a:rPr lang="en-US" dirty="0"/>
              <a:t>'Psychosocial risk' shall mean the effects to which a worker can be exposed at work, that have an influence in connection with his reactions to such effects, or in consequence of which stress, occupational accidents may occur, and psychosomatic symptoms (relating to or involving both the mind and body) may develop.</a:t>
            </a:r>
          </a:p>
          <a:p>
            <a:r>
              <a:rPr lang="en-US" dirty="0"/>
              <a:t>---</a:t>
            </a:r>
          </a:p>
          <a:p>
            <a:r>
              <a:rPr lang="en-US" dirty="0"/>
              <a:t>Workers experience stress when the demands of their job are excessive and greater than their capacity to cope with them, </a:t>
            </a:r>
          </a:p>
          <a:p>
            <a:r>
              <a:rPr lang="en-US" dirty="0"/>
              <a:t>psychosocial risks arise from: </a:t>
            </a:r>
          </a:p>
          <a:p>
            <a:r>
              <a:rPr lang="en-US" dirty="0"/>
              <a:t>•	Conflicts</a:t>
            </a:r>
          </a:p>
          <a:p>
            <a:r>
              <a:rPr lang="en-US" dirty="0"/>
              <a:t>•	Work schedule</a:t>
            </a:r>
          </a:p>
          <a:p>
            <a:r>
              <a:rPr lang="en-US" dirty="0"/>
              <a:t>•	Uncertainty of employment, job insecurity</a:t>
            </a:r>
          </a:p>
          <a:p>
            <a:r>
              <a:rPr lang="en-US" dirty="0"/>
              <a:t>•	Poor organization of work</a:t>
            </a:r>
          </a:p>
          <a:p>
            <a:r>
              <a:rPr lang="en-US" dirty="0"/>
              <a:t>•	Excessive workloads</a:t>
            </a:r>
          </a:p>
          <a:p>
            <a:r>
              <a:rPr lang="en-US" dirty="0"/>
              <a:t>•	Ineffective communication, poor social </a:t>
            </a:r>
            <a:r>
              <a:rPr lang="en-US" dirty="0" err="1"/>
              <a:t>contextof</a:t>
            </a:r>
            <a:r>
              <a:rPr lang="en-US" dirty="0"/>
              <a:t> work</a:t>
            </a:r>
          </a:p>
          <a:p>
            <a:r>
              <a:rPr lang="en-US" dirty="0"/>
              <a:t>•	Psychological harassment</a:t>
            </a:r>
          </a:p>
          <a:p>
            <a:r>
              <a:rPr lang="en-US" dirty="0"/>
              <a:t>---</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5</a:t>
            </a:fld>
            <a:endParaRPr lang="hu-HU"/>
          </a:p>
        </p:txBody>
      </p:sp>
    </p:spTree>
    <p:extLst>
      <p:ext uri="{BB962C8B-B14F-4D97-AF65-F5344CB8AC3E}">
        <p14:creationId xmlns:p14="http://schemas.microsoft.com/office/powerpoint/2010/main" val="233581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hu-HU" dirty="0" err="1"/>
              <a:t>As</a:t>
            </a:r>
            <a:r>
              <a:rPr lang="hu-HU" dirty="0"/>
              <a:t> a </a:t>
            </a:r>
            <a:r>
              <a:rPr lang="hu-HU" dirty="0" err="1"/>
              <a:t>result</a:t>
            </a:r>
            <a:r>
              <a:rPr lang="hu-HU" dirty="0"/>
              <a:t> of </a:t>
            </a:r>
            <a:r>
              <a:rPr lang="hu-HU" dirty="0" err="1"/>
              <a:t>these</a:t>
            </a:r>
            <a:r>
              <a:rPr lang="hu-HU" dirty="0"/>
              <a:t> </a:t>
            </a:r>
            <a:r>
              <a:rPr lang="hu-HU" dirty="0" err="1"/>
              <a:t>previously</a:t>
            </a:r>
            <a:r>
              <a:rPr lang="hu-HU" baseline="0" dirty="0"/>
              <a:t> </a:t>
            </a:r>
            <a:r>
              <a:rPr lang="hu-HU" baseline="0" dirty="0" err="1"/>
              <a:t>mentioned</a:t>
            </a:r>
            <a:r>
              <a:rPr lang="hu-HU" baseline="0" dirty="0"/>
              <a:t> </a:t>
            </a:r>
            <a:r>
              <a:rPr lang="hu-HU" baseline="0" dirty="0" err="1"/>
              <a:t>risks</a:t>
            </a:r>
            <a:r>
              <a:rPr lang="hu-HU" baseline="0" dirty="0"/>
              <a:t> </a:t>
            </a:r>
            <a:r>
              <a:rPr lang="hu-HU" dirty="0"/>
              <a:t>w</a:t>
            </a:r>
            <a:r>
              <a:rPr lang="en-US" dirty="0" err="1"/>
              <a:t>orkers</a:t>
            </a:r>
            <a:r>
              <a:rPr lang="en-US" dirty="0"/>
              <a:t> </a:t>
            </a:r>
            <a:r>
              <a:rPr lang="hu-HU" dirty="0" err="1"/>
              <a:t>could</a:t>
            </a:r>
            <a:r>
              <a:rPr lang="hu-HU" baseline="0" dirty="0"/>
              <a:t> </a:t>
            </a:r>
            <a:r>
              <a:rPr lang="hu-HU" baseline="0" dirty="0" err="1"/>
              <a:t>suffer</a:t>
            </a:r>
            <a:r>
              <a:rPr lang="en-US" dirty="0"/>
              <a:t> from negative psychological, physical and social symptoms such as depression, burnout, prolonged stress, cardiovascular disease and musculoskeletal problems</a:t>
            </a:r>
            <a:r>
              <a:rPr lang="hu-HU" dirty="0"/>
              <a:t>,</a:t>
            </a:r>
            <a:r>
              <a:rPr lang="hu-HU" baseline="0" dirty="0"/>
              <a:t> </a:t>
            </a:r>
            <a:r>
              <a:rPr lang="hu-HU" baseline="0" dirty="0" err="1"/>
              <a:t>which</a:t>
            </a:r>
            <a:r>
              <a:rPr lang="hu-HU" baseline="0" dirty="0"/>
              <a:t> </a:t>
            </a:r>
            <a:r>
              <a:rPr lang="hu-HU" baseline="0" dirty="0" err="1"/>
              <a:t>can</a:t>
            </a:r>
            <a:r>
              <a:rPr lang="hu-HU" baseline="0" dirty="0"/>
              <a:t> </a:t>
            </a:r>
            <a:endParaRPr lang="en-US" dirty="0"/>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6</a:t>
            </a:fld>
            <a:endParaRPr lang="hu-HU"/>
          </a:p>
        </p:txBody>
      </p:sp>
    </p:spTree>
    <p:extLst>
      <p:ext uri="{BB962C8B-B14F-4D97-AF65-F5344CB8AC3E}">
        <p14:creationId xmlns:p14="http://schemas.microsoft.com/office/powerpoint/2010/main" val="54720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Around half of European workers consider stress to be common in their workplace, and it contributes to around half of all lost working days. </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7</a:t>
            </a:fld>
            <a:endParaRPr lang="hu-HU"/>
          </a:p>
        </p:txBody>
      </p:sp>
    </p:spTree>
    <p:extLst>
      <p:ext uri="{BB962C8B-B14F-4D97-AF65-F5344CB8AC3E}">
        <p14:creationId xmlns:p14="http://schemas.microsoft.com/office/powerpoint/2010/main" val="73600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A good psychosocial environment enhances good performance and personal development, as well as workers’ mental and physical well-being.</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8</a:t>
            </a:fld>
            <a:endParaRPr lang="hu-HU"/>
          </a:p>
        </p:txBody>
      </p:sp>
    </p:spTree>
    <p:extLst>
      <p:ext uri="{BB962C8B-B14F-4D97-AF65-F5344CB8AC3E}">
        <p14:creationId xmlns:p14="http://schemas.microsoft.com/office/powerpoint/2010/main" val="196728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Managing stress is not just a moral responsibility and a good investment for employers, it is a legal obligation.</a:t>
            </a:r>
          </a:p>
          <a:p>
            <a:r>
              <a:rPr lang="en-US" dirty="0"/>
              <a:t>Although employers have a legal responsibility to ensure that workplace risks are properly assessed and controlled, it is essential that workers are also involved. Workers and their representatives have the best understanding of the problems that can occur in their workplace. Involving them will ensure that the measures put in place are both appropriate and effective.</a:t>
            </a:r>
          </a:p>
          <a:p>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9</a:t>
            </a:fld>
            <a:endParaRPr lang="hu-HU"/>
          </a:p>
        </p:txBody>
      </p:sp>
    </p:spTree>
    <p:extLst>
      <p:ext uri="{BB962C8B-B14F-4D97-AF65-F5344CB8AC3E}">
        <p14:creationId xmlns:p14="http://schemas.microsoft.com/office/powerpoint/2010/main" val="248110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en-US" dirty="0"/>
              <a:t>Furthermore, the European Pact for Mental Health and Well-being </a:t>
            </a:r>
            <a:r>
              <a:rPr lang="en-US" dirty="0" err="1"/>
              <a:t>recognises</a:t>
            </a:r>
            <a:r>
              <a:rPr lang="en-US" dirty="0"/>
              <a:t> the changing demands and increasing pressures in the workplace and encourages employers to implement additional, voluntary measures to promote mental well-being.</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10</a:t>
            </a:fld>
            <a:endParaRPr lang="hu-HU"/>
          </a:p>
        </p:txBody>
      </p:sp>
    </p:spTree>
    <p:extLst>
      <p:ext uri="{BB962C8B-B14F-4D97-AF65-F5344CB8AC3E}">
        <p14:creationId xmlns:p14="http://schemas.microsoft.com/office/powerpoint/2010/main" val="304620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r>
              <a:rPr lang="hu-HU" dirty="0"/>
              <a:t>We</a:t>
            </a:r>
            <a:r>
              <a:rPr lang="hu-HU" baseline="0" dirty="0"/>
              <a:t> </a:t>
            </a:r>
            <a:r>
              <a:rPr lang="hu-HU" baseline="0" dirty="0" err="1"/>
              <a:t>conducted</a:t>
            </a:r>
            <a:r>
              <a:rPr lang="hu-HU" baseline="0" dirty="0"/>
              <a:t> a </a:t>
            </a:r>
            <a:r>
              <a:rPr lang="hu-HU" baseline="0" dirty="0" err="1"/>
              <a:t>survey</a:t>
            </a:r>
            <a:r>
              <a:rPr lang="hu-HU" baseline="0" dirty="0"/>
              <a:t> </a:t>
            </a:r>
            <a:r>
              <a:rPr lang="hu-HU" baseline="0" dirty="0" err="1"/>
              <a:t>on</a:t>
            </a:r>
            <a:r>
              <a:rPr lang="hu-HU" baseline="0" dirty="0"/>
              <a:t> </a:t>
            </a:r>
            <a:r>
              <a:rPr lang="hu-HU" baseline="0" dirty="0" err="1"/>
              <a:t>how</a:t>
            </a:r>
            <a:r>
              <a:rPr lang="hu-HU" baseline="0" dirty="0"/>
              <a:t> </a:t>
            </a:r>
            <a:r>
              <a:rPr lang="hu-HU" baseline="0" dirty="0" err="1"/>
              <a:t>different</a:t>
            </a:r>
            <a:r>
              <a:rPr lang="hu-HU" baseline="0" dirty="0"/>
              <a:t> </a:t>
            </a:r>
            <a:r>
              <a:rPr lang="hu-HU" baseline="0" dirty="0" err="1"/>
              <a:t>companies</a:t>
            </a:r>
            <a:r>
              <a:rPr lang="hu-HU" baseline="0" dirty="0"/>
              <a:t> and </a:t>
            </a:r>
            <a:r>
              <a:rPr lang="hu-HU" baseline="0" dirty="0" err="1"/>
              <a:t>employers</a:t>
            </a:r>
            <a:r>
              <a:rPr lang="hu-HU" baseline="0" dirty="0"/>
              <a:t> </a:t>
            </a:r>
            <a:r>
              <a:rPr lang="hu-HU" baseline="0" dirty="0" err="1"/>
              <a:t>keep</a:t>
            </a:r>
            <a:r>
              <a:rPr lang="hu-HU" baseline="0" dirty="0"/>
              <a:t> </a:t>
            </a:r>
            <a:r>
              <a:rPr lang="hu-HU" baseline="0" dirty="0" err="1"/>
              <a:t>their</a:t>
            </a:r>
            <a:r>
              <a:rPr lang="hu-HU" baseline="0" dirty="0"/>
              <a:t> </a:t>
            </a:r>
            <a:r>
              <a:rPr lang="hu-HU" baseline="0" dirty="0" err="1"/>
              <a:t>employees</a:t>
            </a:r>
            <a:r>
              <a:rPr lang="hu-HU" baseline="0" dirty="0"/>
              <a:t> </a:t>
            </a:r>
            <a:r>
              <a:rPr lang="hu-HU" baseline="0" dirty="0" err="1"/>
              <a:t>satisfied</a:t>
            </a:r>
            <a:r>
              <a:rPr lang="hu-HU" baseline="0" dirty="0"/>
              <a:t>, </a:t>
            </a:r>
            <a:r>
              <a:rPr lang="hu-HU" baseline="0" dirty="0" err="1"/>
              <a:t>healthy</a:t>
            </a:r>
            <a:r>
              <a:rPr lang="hu-HU" baseline="0" dirty="0"/>
              <a:t> and </a:t>
            </a:r>
            <a:r>
              <a:rPr lang="hu-HU" baseline="0" dirty="0" err="1"/>
              <a:t>how</a:t>
            </a:r>
            <a:r>
              <a:rPr lang="hu-HU" baseline="0" dirty="0"/>
              <a:t> </a:t>
            </a:r>
            <a:r>
              <a:rPr lang="hu-HU" baseline="0" dirty="0" err="1"/>
              <a:t>they</a:t>
            </a:r>
            <a:r>
              <a:rPr lang="hu-HU" baseline="0" dirty="0"/>
              <a:t> </a:t>
            </a:r>
            <a:r>
              <a:rPr lang="hu-HU" baseline="0" dirty="0" err="1"/>
              <a:t>help</a:t>
            </a:r>
            <a:r>
              <a:rPr lang="hu-HU" baseline="0" dirty="0"/>
              <a:t> </a:t>
            </a:r>
            <a:r>
              <a:rPr lang="hu-HU" baseline="0" dirty="0" err="1"/>
              <a:t>them</a:t>
            </a:r>
            <a:r>
              <a:rPr lang="hu-HU" baseline="0" dirty="0"/>
              <a:t> </a:t>
            </a:r>
            <a:r>
              <a:rPr lang="hu-HU" baseline="0" dirty="0" err="1"/>
              <a:t>having</a:t>
            </a:r>
            <a:r>
              <a:rPr lang="hu-HU" baseline="0" dirty="0"/>
              <a:t> </a:t>
            </a:r>
            <a:r>
              <a:rPr lang="hu-HU" baseline="0" dirty="0" err="1"/>
              <a:t>private</a:t>
            </a:r>
            <a:r>
              <a:rPr lang="hu-HU" baseline="0" dirty="0"/>
              <a:t> life </a:t>
            </a:r>
            <a:r>
              <a:rPr lang="hu-HU" baseline="0" dirty="0" err="1"/>
              <a:t>next</a:t>
            </a:r>
            <a:r>
              <a:rPr lang="hu-HU" baseline="0" dirty="0"/>
              <a:t> </a:t>
            </a:r>
            <a:r>
              <a:rPr lang="hu-HU" baseline="0" dirty="0" err="1"/>
              <a:t>to</a:t>
            </a:r>
            <a:r>
              <a:rPr lang="hu-HU" baseline="0" dirty="0"/>
              <a:t> </a:t>
            </a:r>
            <a:r>
              <a:rPr lang="hu-HU" baseline="0" dirty="0" err="1"/>
              <a:t>work</a:t>
            </a:r>
            <a:r>
              <a:rPr lang="hu-HU" baseline="0" dirty="0"/>
              <a:t>. </a:t>
            </a:r>
            <a:r>
              <a:rPr lang="hu-HU" baseline="0" dirty="0" err="1"/>
              <a:t>Now</a:t>
            </a:r>
            <a:r>
              <a:rPr lang="hu-HU" baseline="0" dirty="0"/>
              <a:t> I </a:t>
            </a:r>
            <a:r>
              <a:rPr lang="hu-HU" baseline="0" dirty="0" err="1"/>
              <a:t>would</a:t>
            </a:r>
            <a:r>
              <a:rPr lang="hu-HU" baseline="0" dirty="0"/>
              <a:t> </a:t>
            </a:r>
            <a:r>
              <a:rPr lang="hu-HU" baseline="0" dirty="0" err="1"/>
              <a:t>like</a:t>
            </a:r>
            <a:r>
              <a:rPr lang="hu-HU" baseline="0" dirty="0"/>
              <a:t> </a:t>
            </a:r>
            <a:r>
              <a:rPr lang="hu-HU" baseline="0" dirty="0" err="1"/>
              <a:t>to</a:t>
            </a:r>
            <a:r>
              <a:rPr lang="hu-HU" baseline="0" dirty="0"/>
              <a:t> </a:t>
            </a:r>
            <a:r>
              <a:rPr lang="hu-HU" baseline="0" dirty="0" err="1"/>
              <a:t>present</a:t>
            </a:r>
            <a:r>
              <a:rPr lang="hu-HU" baseline="0" dirty="0"/>
              <a:t> the </a:t>
            </a:r>
            <a:r>
              <a:rPr lang="hu-HU" baseline="0" dirty="0" err="1"/>
              <a:t>results</a:t>
            </a:r>
            <a:r>
              <a:rPr lang="hu-HU" baseline="0" dirty="0"/>
              <a:t> of </a:t>
            </a:r>
            <a:r>
              <a:rPr lang="hu-HU" baseline="0" dirty="0" err="1"/>
              <a:t>our</a:t>
            </a:r>
            <a:r>
              <a:rPr lang="hu-HU" baseline="0" dirty="0"/>
              <a:t> </a:t>
            </a:r>
            <a:r>
              <a:rPr lang="hu-HU" baseline="0" dirty="0" err="1"/>
              <a:t>survey</a:t>
            </a:r>
            <a:r>
              <a:rPr lang="hu-HU" baseline="0" dirty="0"/>
              <a:t>, </a:t>
            </a:r>
            <a:r>
              <a:rPr lang="hu-HU" baseline="0" dirty="0" err="1"/>
              <a:t>separated</a:t>
            </a:r>
            <a:r>
              <a:rPr lang="hu-HU" baseline="0" dirty="0"/>
              <a:t> the Industry sector, </a:t>
            </a:r>
            <a:r>
              <a:rPr lang="hu-HU" baseline="0" dirty="0" err="1"/>
              <a:t>the</a:t>
            </a:r>
            <a:r>
              <a:rPr lang="hu-HU" baseline="0" dirty="0"/>
              <a:t> Service sector, the Financial sector and the Public sector. </a:t>
            </a:r>
          </a:p>
          <a:p>
            <a:r>
              <a:rPr lang="hu-HU" baseline="0" dirty="0" err="1"/>
              <a:t>Let’s</a:t>
            </a:r>
            <a:r>
              <a:rPr lang="hu-HU" baseline="0" dirty="0"/>
              <a:t> start </a:t>
            </a:r>
            <a:r>
              <a:rPr lang="hu-HU" baseline="0" dirty="0" err="1"/>
              <a:t>with</a:t>
            </a:r>
            <a:r>
              <a:rPr lang="hu-HU" baseline="0" dirty="0"/>
              <a:t> the Industry sector, </a:t>
            </a:r>
            <a:r>
              <a:rPr lang="hu-HU" baseline="0" dirty="0" err="1"/>
              <a:t>which</a:t>
            </a:r>
            <a:r>
              <a:rPr lang="hu-HU" baseline="0" dirty="0"/>
              <a:t> </a:t>
            </a:r>
            <a:r>
              <a:rPr lang="hu-HU" baseline="0" dirty="0" err="1"/>
              <a:t>includes</a:t>
            </a:r>
            <a:r>
              <a:rPr lang="hu-HU" baseline="0" dirty="0"/>
              <a:t> </a:t>
            </a:r>
            <a:r>
              <a:rPr lang="hu-HU" baseline="0" dirty="0" err="1"/>
              <a:t>three</a:t>
            </a:r>
            <a:r>
              <a:rPr lang="hu-HU" baseline="0" dirty="0"/>
              <a:t> </a:t>
            </a:r>
            <a:r>
              <a:rPr lang="hu-HU" baseline="0" dirty="0" err="1"/>
              <a:t>companies</a:t>
            </a:r>
            <a:r>
              <a:rPr lang="hu-HU" baseline="0" dirty="0"/>
              <a:t>: General </a:t>
            </a:r>
            <a:r>
              <a:rPr lang="hu-HU" baseline="0" dirty="0" err="1"/>
              <a:t>Electric</a:t>
            </a:r>
            <a:r>
              <a:rPr lang="hu-HU" baseline="0" dirty="0"/>
              <a:t>, Electrolux and National Instruments.</a:t>
            </a:r>
            <a:endParaRPr lang="hu-HU" dirty="0"/>
          </a:p>
        </p:txBody>
      </p:sp>
      <p:sp>
        <p:nvSpPr>
          <p:cNvPr id="4" name="Dia számának helye 3"/>
          <p:cNvSpPr>
            <a:spLocks noGrp="1"/>
          </p:cNvSpPr>
          <p:nvPr>
            <p:ph type="sldNum" sz="quarter" idx="10"/>
          </p:nvPr>
        </p:nvSpPr>
        <p:spPr/>
        <p:txBody>
          <a:bodyPr/>
          <a:lstStyle/>
          <a:p>
            <a:fld id="{88199746-1C2A-425E-A3BB-BDA9521049ED}" type="slidenum">
              <a:rPr lang="hu-HU" smtClean="0"/>
              <a:t>12</a:t>
            </a:fld>
            <a:endParaRPr lang="hu-HU"/>
          </a:p>
        </p:txBody>
      </p:sp>
    </p:spTree>
    <p:extLst>
      <p:ext uri="{BB962C8B-B14F-4D97-AF65-F5344CB8AC3E}">
        <p14:creationId xmlns:p14="http://schemas.microsoft.com/office/powerpoint/2010/main" val="1839702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1">
        <a:schemeClr val="bg2"/>
      </p:bgRef>
    </p:bg>
    <p:spTree>
      <p:nvGrpSpPr>
        <p:cNvPr id="1" name=""/>
        <p:cNvGrpSpPr/>
        <p:nvPr/>
      </p:nvGrpSpPr>
      <p:grpSpPr>
        <a:xfrm>
          <a:off x="0" y="0"/>
          <a:ext cx="0" cy="0"/>
          <a:chOff x="0" y="0"/>
          <a:chExt cx="0" cy="0"/>
        </a:xfrm>
      </p:grpSpPr>
      <p:sp>
        <p:nvSpPr>
          <p:cNvPr id="4" name="Téglalap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5" name="Téglalap 4"/>
          <p:cNvSpPr/>
          <p:nvPr/>
        </p:nvSpPr>
        <p:spPr>
          <a:xfrm>
            <a:off x="-9525" y="6053142"/>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6" name="Téglalap 5"/>
          <p:cNvSpPr/>
          <p:nvPr/>
        </p:nvSpPr>
        <p:spPr>
          <a:xfrm>
            <a:off x="2359027" y="6043617"/>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8" name="Cím 7"/>
          <p:cNvSpPr>
            <a:spLocks noGrp="1"/>
          </p:cNvSpPr>
          <p:nvPr>
            <p:ph type="ctrTitle"/>
          </p:nvPr>
        </p:nvSpPr>
        <p:spPr>
          <a:xfrm>
            <a:off x="1524000" y="2000794"/>
            <a:ext cx="6477000" cy="1828800"/>
          </a:xfrm>
        </p:spPr>
        <p:txBody>
          <a:bodyPr anchor="b"/>
          <a:lstStyle>
            <a:lvl1pPr>
              <a:defRPr cap="all" baseline="0"/>
            </a:lvl1pPr>
          </a:lstStyle>
          <a:p>
            <a:r>
              <a:rPr lang="hu-HU"/>
              <a:t>Mintacím szerkesztése</a:t>
            </a:r>
            <a:endParaRPr lang="en-US"/>
          </a:p>
        </p:txBody>
      </p:sp>
      <p:sp>
        <p:nvSpPr>
          <p:cNvPr id="9" name="Alcím 8"/>
          <p:cNvSpPr>
            <a:spLocks noGrp="1"/>
          </p:cNvSpPr>
          <p:nvPr>
            <p:ph type="subTitle" idx="1"/>
          </p:nvPr>
        </p:nvSpPr>
        <p:spPr>
          <a:xfrm>
            <a:off x="2362200" y="6050037"/>
            <a:ext cx="6705600" cy="685800"/>
          </a:xfrm>
        </p:spPr>
        <p:txBody>
          <a:bodyPr anchor="ctr">
            <a:normAutofit/>
          </a:bodyPr>
          <a:lstStyle>
            <a:lvl1pPr marL="0" indent="0" algn="l">
              <a:buNone/>
              <a:defRPr sz="1463">
                <a:solidFill>
                  <a:srgbClr val="FFFFFF"/>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hu-HU"/>
              <a:t>Kattintson ide az alcím mintájának szerkesztéséhez</a:t>
            </a:r>
            <a:endParaRPr lang="en-US"/>
          </a:p>
        </p:txBody>
      </p:sp>
      <p:sp>
        <p:nvSpPr>
          <p:cNvPr id="7" name="Dátum helye 27"/>
          <p:cNvSpPr>
            <a:spLocks noGrp="1"/>
          </p:cNvSpPr>
          <p:nvPr>
            <p:ph type="dt" sz="half" idx="10"/>
          </p:nvPr>
        </p:nvSpPr>
        <p:spPr>
          <a:xfrm>
            <a:off x="76200" y="6069013"/>
            <a:ext cx="2057400" cy="685800"/>
          </a:xfrm>
        </p:spPr>
        <p:txBody>
          <a:bodyPr>
            <a:noAutofit/>
          </a:bodyPr>
          <a:lstStyle>
            <a:lvl1pPr algn="ctr">
              <a:defRPr sz="1125">
                <a:solidFill>
                  <a:srgbClr val="FFFFFF"/>
                </a:solidFill>
              </a:defRPr>
            </a:lvl1pPr>
          </a:lstStyle>
          <a:p>
            <a:fld id="{4D425246-EC6B-4D7C-949F-2F8BFD32CDDD}" type="datetimeFigureOut">
              <a:rPr lang="hu-HU" smtClean="0"/>
              <a:t>2016.12.02.</a:t>
            </a:fld>
            <a:endParaRPr lang="hu-HU"/>
          </a:p>
        </p:txBody>
      </p:sp>
      <p:sp>
        <p:nvSpPr>
          <p:cNvPr id="10" name="Élőláb helye 16"/>
          <p:cNvSpPr>
            <a:spLocks noGrp="1"/>
          </p:cNvSpPr>
          <p:nvPr>
            <p:ph type="ftr" sz="quarter" idx="11"/>
          </p:nvPr>
        </p:nvSpPr>
        <p:spPr>
          <a:xfrm>
            <a:off x="2085975" y="236542"/>
            <a:ext cx="5867400" cy="365125"/>
          </a:xfrm>
        </p:spPr>
        <p:txBody>
          <a:bodyPr/>
          <a:lstStyle>
            <a:lvl1pPr algn="r">
              <a:defRPr>
                <a:solidFill>
                  <a:schemeClr val="tx2"/>
                </a:solidFill>
              </a:defRPr>
            </a:lvl1pPr>
          </a:lstStyle>
          <a:p>
            <a:endParaRPr lang="hu-HU"/>
          </a:p>
        </p:txBody>
      </p:sp>
      <p:sp>
        <p:nvSpPr>
          <p:cNvPr id="11" name="Dia számának helye 28"/>
          <p:cNvSpPr>
            <a:spLocks noGrp="1"/>
          </p:cNvSpPr>
          <p:nvPr>
            <p:ph type="sldNum" sz="quarter" idx="12"/>
          </p:nvPr>
        </p:nvSpPr>
        <p:spPr>
          <a:xfrm>
            <a:off x="8001000" y="228600"/>
            <a:ext cx="838200" cy="381000"/>
          </a:xfrm>
        </p:spPr>
        <p:txBody>
          <a:bodyPr/>
          <a:lstStyle>
            <a:lvl1pPr>
              <a:defRPr>
                <a:solidFill>
                  <a:schemeClr val="tx2"/>
                </a:solidFill>
              </a:defRPr>
            </a:lvl1pPr>
          </a:lstStyle>
          <a:p>
            <a:fld id="{BBE1FD6C-37B2-437F-9464-959F0B60C342}" type="slidenum">
              <a:rPr lang="hu-HU" smtClean="0"/>
              <a:t>‹#›</a:t>
            </a:fld>
            <a:endParaRPr lang="hu-HU"/>
          </a:p>
        </p:txBody>
      </p:sp>
      <p:pic>
        <p:nvPicPr>
          <p:cNvPr id="12" name="Picture 2"/>
          <p:cNvPicPr>
            <a:picLocks noChangeAspect="1" noChangeArrowheads="1"/>
          </p:cNvPicPr>
          <p:nvPr/>
        </p:nvPicPr>
        <p:blipFill>
          <a:blip r:embed="rId2" cstate="print"/>
          <a:srcRect/>
          <a:stretch>
            <a:fillRect/>
          </a:stretch>
        </p:blipFill>
        <p:spPr bwMode="auto">
          <a:xfrm>
            <a:off x="1" y="1"/>
            <a:ext cx="1438041" cy="1423850"/>
          </a:xfrm>
          <a:prstGeom prst="rect">
            <a:avLst/>
          </a:prstGeom>
          <a:noFill/>
          <a:ln w="9525">
            <a:noFill/>
            <a:miter lim="800000"/>
            <a:headEnd/>
            <a:tailEnd/>
          </a:ln>
        </p:spPr>
      </p:pic>
      <p:pic>
        <p:nvPicPr>
          <p:cNvPr id="13" name="Picture 2" descr="C:\Users\user\Desktop\erasmus+logo_mic.jpg"/>
          <p:cNvPicPr>
            <a:picLocks noChangeAspect="1" noChangeArrowheads="1"/>
          </p:cNvPicPr>
          <p:nvPr/>
        </p:nvPicPr>
        <p:blipFill>
          <a:blip r:embed="rId3" cstate="print"/>
          <a:srcRect/>
          <a:stretch>
            <a:fillRect/>
          </a:stretch>
        </p:blipFill>
        <p:spPr bwMode="auto">
          <a:xfrm>
            <a:off x="6500826" y="0"/>
            <a:ext cx="2643174" cy="895820"/>
          </a:xfrm>
          <a:prstGeom prst="rect">
            <a:avLst/>
          </a:prstGeom>
          <a:noFill/>
        </p:spPr>
      </p:pic>
    </p:spTree>
    <p:extLst>
      <p:ext uri="{BB962C8B-B14F-4D97-AF65-F5344CB8AC3E}">
        <p14:creationId xmlns:p14="http://schemas.microsoft.com/office/powerpoint/2010/main" val="706958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13"/>
          <p:cNvSpPr>
            <a:spLocks noGrp="1"/>
          </p:cNvSpPr>
          <p:nvPr>
            <p:ph type="dt" sz="half" idx="10"/>
          </p:nvPr>
        </p:nvSpPr>
        <p:spPr/>
        <p:txBody>
          <a:bodyPr/>
          <a:lstStyle>
            <a:lvl1pPr>
              <a:defRPr/>
            </a:lvl1pPr>
          </a:lstStyle>
          <a:p>
            <a:fld id="{4D425246-EC6B-4D7C-949F-2F8BFD32CDDD}" type="datetimeFigureOut">
              <a:rPr lang="hu-HU" smtClean="0"/>
              <a:t>2016.12.02.</a:t>
            </a:fld>
            <a:endParaRPr lang="hu-HU"/>
          </a:p>
        </p:txBody>
      </p:sp>
      <p:sp>
        <p:nvSpPr>
          <p:cNvPr id="5" name="Élőláb helye 2"/>
          <p:cNvSpPr>
            <a:spLocks noGrp="1"/>
          </p:cNvSpPr>
          <p:nvPr>
            <p:ph type="ftr" sz="quarter" idx="11"/>
          </p:nvPr>
        </p:nvSpPr>
        <p:spPr/>
        <p:txBody>
          <a:bodyPr/>
          <a:lstStyle>
            <a:lvl1pPr>
              <a:defRPr/>
            </a:lvl1pPr>
          </a:lstStyle>
          <a:p>
            <a:endParaRPr lang="hu-HU"/>
          </a:p>
        </p:txBody>
      </p:sp>
      <p:sp>
        <p:nvSpPr>
          <p:cNvPr id="6"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323574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4" name="Téglalap 3"/>
          <p:cNvSpPr/>
          <p:nvPr/>
        </p:nvSpPr>
        <p:spPr bwMode="white">
          <a:xfrm>
            <a:off x="6096002"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5" name="Téglalap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6" name="Téglalap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2" name="Függőleges cím 1"/>
          <p:cNvSpPr>
            <a:spLocks noGrp="1"/>
          </p:cNvSpPr>
          <p:nvPr>
            <p:ph type="title" orient="vert"/>
          </p:nvPr>
        </p:nvSpPr>
        <p:spPr>
          <a:xfrm>
            <a:off x="6553200" y="609604"/>
            <a:ext cx="2057400" cy="55165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609600"/>
            <a:ext cx="5562600" cy="551656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3"/>
          <p:cNvSpPr>
            <a:spLocks noGrp="1"/>
          </p:cNvSpPr>
          <p:nvPr>
            <p:ph type="dt" sz="half" idx="10"/>
          </p:nvPr>
        </p:nvSpPr>
        <p:spPr>
          <a:xfrm>
            <a:off x="6553200" y="6248404"/>
            <a:ext cx="2209800" cy="365125"/>
          </a:xfrm>
        </p:spPr>
        <p:txBody>
          <a:bodyPr/>
          <a:lstStyle>
            <a:lvl1pPr>
              <a:defRPr/>
            </a:lvl1pPr>
          </a:lstStyle>
          <a:p>
            <a:fld id="{4D425246-EC6B-4D7C-949F-2F8BFD32CDDD}" type="datetimeFigureOut">
              <a:rPr lang="hu-HU" smtClean="0"/>
              <a:t>2016.12.02.</a:t>
            </a:fld>
            <a:endParaRPr lang="hu-HU"/>
          </a:p>
        </p:txBody>
      </p:sp>
      <p:sp>
        <p:nvSpPr>
          <p:cNvPr id="8" name="Élőláb helye 4"/>
          <p:cNvSpPr>
            <a:spLocks noGrp="1"/>
          </p:cNvSpPr>
          <p:nvPr>
            <p:ph type="ftr" sz="quarter" idx="11"/>
          </p:nvPr>
        </p:nvSpPr>
        <p:spPr>
          <a:xfrm>
            <a:off x="457202" y="6248404"/>
            <a:ext cx="5573713" cy="365125"/>
          </a:xfrm>
        </p:spPr>
        <p:txBody>
          <a:bodyPr/>
          <a:lstStyle>
            <a:lvl1pPr>
              <a:defRPr/>
            </a:lvl1pPr>
          </a:lstStyle>
          <a:p>
            <a:endParaRPr lang="hu-HU"/>
          </a:p>
        </p:txBody>
      </p:sp>
      <p:sp>
        <p:nvSpPr>
          <p:cNvPr id="9" name="Dia számának helye 5"/>
          <p:cNvSpPr>
            <a:spLocks noGrp="1"/>
          </p:cNvSpPr>
          <p:nvPr>
            <p:ph type="sldNum" sz="quarter" idx="12"/>
          </p:nvPr>
        </p:nvSpPr>
        <p:spPr>
          <a:xfrm rot="5400000">
            <a:off x="5989638" y="144466"/>
            <a:ext cx="533400" cy="244475"/>
          </a:xfrm>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249449114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fld id="{4D425246-EC6B-4D7C-949F-2F8BFD32CDDD}" type="datetimeFigureOut">
              <a:rPr lang="hu-HU" smtClean="0"/>
              <a:t>2016.12.02.</a:t>
            </a:fld>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185446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609600" y="228600"/>
            <a:ext cx="8153400" cy="990600"/>
          </a:xfrm>
        </p:spPr>
        <p:txBody>
          <a:bodyPr/>
          <a:lstStyle/>
          <a:p>
            <a:r>
              <a:rPr lang="hu-HU"/>
              <a:t>Mintacím szerkesztése</a:t>
            </a:r>
          </a:p>
        </p:txBody>
      </p:sp>
      <p:sp>
        <p:nvSpPr>
          <p:cNvPr id="3" name="Dátum helye 13"/>
          <p:cNvSpPr>
            <a:spLocks noGrp="1"/>
          </p:cNvSpPr>
          <p:nvPr>
            <p:ph type="dt" sz="half" idx="10"/>
          </p:nvPr>
        </p:nvSpPr>
        <p:spPr/>
        <p:txBody>
          <a:bodyPr/>
          <a:lstStyle>
            <a:lvl1pPr>
              <a:defRPr/>
            </a:lvl1pPr>
          </a:lstStyle>
          <a:p>
            <a:fld id="{4D425246-EC6B-4D7C-949F-2F8BFD32CDDD}" type="datetimeFigureOut">
              <a:rPr lang="hu-HU" smtClean="0"/>
              <a:t>2016.12.02.</a:t>
            </a:fld>
            <a:endParaRPr lang="hu-HU"/>
          </a:p>
        </p:txBody>
      </p:sp>
      <p:sp>
        <p:nvSpPr>
          <p:cNvPr id="4" name="Élőláb helye 2"/>
          <p:cNvSpPr>
            <a:spLocks noGrp="1"/>
          </p:cNvSpPr>
          <p:nvPr>
            <p:ph type="ftr" sz="quarter" idx="11"/>
          </p:nvPr>
        </p:nvSpPr>
        <p:spPr/>
        <p:txBody>
          <a:bodyPr/>
          <a:lstStyle>
            <a:lvl1pPr>
              <a:defRPr/>
            </a:lvl1pPr>
          </a:lstStyle>
          <a:p>
            <a:endParaRPr lang="hu-HU"/>
          </a:p>
        </p:txBody>
      </p:sp>
      <p:sp>
        <p:nvSpPr>
          <p:cNvPr id="5"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265467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12648" y="228600"/>
            <a:ext cx="8153400" cy="990600"/>
          </a:xfrm>
        </p:spPr>
        <p:txBody>
          <a:bodyPr/>
          <a:lstStyle/>
          <a:p>
            <a:r>
              <a:rPr lang="hu-HU"/>
              <a:t>Mintacím szerkesztése</a:t>
            </a:r>
            <a:endParaRPr lang="en-US"/>
          </a:p>
        </p:txBody>
      </p:sp>
      <p:sp>
        <p:nvSpPr>
          <p:cNvPr id="8" name="Tartalom helye 7"/>
          <p:cNvSpPr>
            <a:spLocks noGrp="1"/>
          </p:cNvSpPr>
          <p:nvPr>
            <p:ph sz="quarter" idx="1"/>
          </p:nvPr>
        </p:nvSpPr>
        <p:spPr>
          <a:xfrm>
            <a:off x="612648" y="1600200"/>
            <a:ext cx="8153400" cy="495735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405811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3">
        <a:schemeClr val="bg1"/>
      </p:bgRef>
    </p:bg>
    <p:spTree>
      <p:nvGrpSpPr>
        <p:cNvPr id="1" name=""/>
        <p:cNvGrpSpPr/>
        <p:nvPr/>
      </p:nvGrpSpPr>
      <p:grpSpPr>
        <a:xfrm>
          <a:off x="0" y="0"/>
          <a:ext cx="0" cy="0"/>
          <a:chOff x="0" y="0"/>
          <a:chExt cx="0" cy="0"/>
        </a:xfrm>
      </p:grpSpPr>
      <p:sp>
        <p:nvSpPr>
          <p:cNvPr id="4" name="Téglalap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5" name="Téglalap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6" name="Téglalap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3" name="Szöveg helye 2"/>
          <p:cNvSpPr>
            <a:spLocks noGrp="1"/>
          </p:cNvSpPr>
          <p:nvPr>
            <p:ph type="body" idx="1"/>
          </p:nvPr>
        </p:nvSpPr>
        <p:spPr>
          <a:xfrm>
            <a:off x="1371602" y="2743200"/>
            <a:ext cx="7123113" cy="1673225"/>
          </a:xfrm>
        </p:spPr>
        <p:txBody>
          <a:bodyPr/>
          <a:lstStyle>
            <a:lvl1pPr marL="0" indent="0">
              <a:buNone/>
              <a:defRPr sz="1575">
                <a:solidFill>
                  <a:schemeClr val="tx2"/>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hu-HU"/>
              <a:t>Mintaszöveg szerkesztése</a:t>
            </a:r>
          </a:p>
        </p:txBody>
      </p:sp>
      <p:sp>
        <p:nvSpPr>
          <p:cNvPr id="2" name="Cím 1"/>
          <p:cNvSpPr>
            <a:spLocks noGrp="1"/>
          </p:cNvSpPr>
          <p:nvPr>
            <p:ph type="title"/>
          </p:nvPr>
        </p:nvSpPr>
        <p:spPr>
          <a:xfrm>
            <a:off x="1371600" y="1600200"/>
            <a:ext cx="7620000" cy="990600"/>
          </a:xfrm>
        </p:spPr>
        <p:txBody>
          <a:bodyPr/>
          <a:lstStyle>
            <a:lvl1pPr algn="l">
              <a:buNone/>
              <a:defRPr sz="2475" b="0" cap="none">
                <a:solidFill>
                  <a:srgbClr val="FFFFFF"/>
                </a:solidFill>
              </a:defRPr>
            </a:lvl1pPr>
          </a:lstStyle>
          <a:p>
            <a:r>
              <a:rPr lang="hu-HU"/>
              <a:t>Mintacím szerkesztése</a:t>
            </a:r>
            <a:endParaRPr lang="en-US"/>
          </a:p>
        </p:txBody>
      </p:sp>
      <p:sp>
        <p:nvSpPr>
          <p:cNvPr id="8" name="Dia számának helye 12"/>
          <p:cNvSpPr>
            <a:spLocks noGrp="1"/>
          </p:cNvSpPr>
          <p:nvPr>
            <p:ph type="sldNum" sz="quarter" idx="11"/>
          </p:nvPr>
        </p:nvSpPr>
        <p:spPr>
          <a:xfrm>
            <a:off x="0" y="1752604"/>
            <a:ext cx="1295400" cy="701675"/>
          </a:xfrm>
        </p:spPr>
        <p:txBody>
          <a:bodyPr>
            <a:noAutofit/>
          </a:bodyPr>
          <a:lstStyle>
            <a:lvl1pPr>
              <a:defRPr sz="1350">
                <a:solidFill>
                  <a:srgbClr val="FFFFFF"/>
                </a:solidFill>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5593516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9" name="Tartalom helye 8"/>
          <p:cNvSpPr>
            <a:spLocks noGrp="1"/>
          </p:cNvSpPr>
          <p:nvPr>
            <p:ph sz="quarter" idx="1"/>
          </p:nvPr>
        </p:nvSpPr>
        <p:spPr>
          <a:xfrm>
            <a:off x="609600" y="1589567"/>
            <a:ext cx="3886200" cy="4572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1" name="Tartalom helye 10"/>
          <p:cNvSpPr>
            <a:spLocks noGrp="1"/>
          </p:cNvSpPr>
          <p:nvPr>
            <p:ph sz="quarter" idx="2"/>
          </p:nvPr>
        </p:nvSpPr>
        <p:spPr>
          <a:xfrm>
            <a:off x="4844901" y="1589567"/>
            <a:ext cx="3886200" cy="4572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Dia számának helye 9"/>
          <p:cNvSpPr>
            <a:spLocks noGrp="1"/>
          </p:cNvSpPr>
          <p:nvPr>
            <p:ph type="sldNum" sz="quarter" idx="11"/>
          </p:nvPr>
        </p:nvSpPr>
        <p:spPr/>
        <p:txBody>
          <a:bodyPr rtlCol="0"/>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186694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33400" y="273050"/>
            <a:ext cx="8153400" cy="869950"/>
          </a:xfrm>
        </p:spPr>
        <p:txBody>
          <a:bodyPr/>
          <a:lstStyle>
            <a:lvl1pPr>
              <a:defRPr/>
            </a:lvl1pPr>
          </a:lstStyle>
          <a:p>
            <a:r>
              <a:rPr lang="hu-HU"/>
              <a:t>Mintacím szerkesztése</a:t>
            </a:r>
            <a:endParaRPr lang="en-US"/>
          </a:p>
        </p:txBody>
      </p:sp>
      <p:sp>
        <p:nvSpPr>
          <p:cNvPr id="11" name="Tartalom helye 10"/>
          <p:cNvSpPr>
            <a:spLocks noGrp="1"/>
          </p:cNvSpPr>
          <p:nvPr>
            <p:ph sz="quarter" idx="2"/>
          </p:nvPr>
        </p:nvSpPr>
        <p:spPr>
          <a:xfrm>
            <a:off x="609600" y="2438400"/>
            <a:ext cx="3886200" cy="3581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3" name="Tartalom helye 12"/>
          <p:cNvSpPr>
            <a:spLocks noGrp="1"/>
          </p:cNvSpPr>
          <p:nvPr>
            <p:ph sz="quarter" idx="4"/>
          </p:nvPr>
        </p:nvSpPr>
        <p:spPr>
          <a:xfrm>
            <a:off x="4800600" y="2438400"/>
            <a:ext cx="3886200" cy="3581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6" name="Szöveg hely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125" b="1">
                <a:solidFill>
                  <a:srgbClr val="FFFFFF"/>
                </a:solidFill>
              </a:defRPr>
            </a:lvl1pPr>
          </a:lstStyle>
          <a:p>
            <a:pPr lvl="0"/>
            <a:r>
              <a:rPr lang="hu-HU"/>
              <a:t>Mintaszöveg szerkesztése</a:t>
            </a:r>
          </a:p>
        </p:txBody>
      </p:sp>
      <p:sp>
        <p:nvSpPr>
          <p:cNvPr id="15" name="Szöveg hely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125" b="1">
                <a:solidFill>
                  <a:srgbClr val="FFFFFF"/>
                </a:solidFill>
              </a:defRPr>
            </a:lvl1pPr>
          </a:lstStyle>
          <a:p>
            <a:pPr lvl="0"/>
            <a:r>
              <a:rPr lang="hu-HU"/>
              <a:t>Mintaszöveg szerkesztése</a:t>
            </a:r>
          </a:p>
        </p:txBody>
      </p:sp>
      <p:sp>
        <p:nvSpPr>
          <p:cNvPr id="8" name="Dia számának helye 11"/>
          <p:cNvSpPr>
            <a:spLocks noGrp="1"/>
          </p:cNvSpPr>
          <p:nvPr>
            <p:ph type="sldNum" sz="quarter" idx="11"/>
          </p:nvPr>
        </p:nvSpPr>
        <p:spPr/>
        <p:txBody>
          <a:bodyPr rtlCol="0"/>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123992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5"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347316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fld id="{4D425246-EC6B-4D7C-949F-2F8BFD32CDDD}" type="datetimeFigureOut">
              <a:rPr lang="hu-HU" smtClean="0"/>
              <a:t>2016.12.02.</a:t>
            </a:fld>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a:xfrm>
            <a:off x="0" y="6248400"/>
            <a:ext cx="533400" cy="381000"/>
          </a:xfrm>
        </p:spPr>
        <p:txBody>
          <a:bodyPr/>
          <a:lstStyle>
            <a:lvl1pPr>
              <a:defRPr>
                <a:solidFill>
                  <a:schemeClr val="tx2"/>
                </a:solidFill>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239572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8077200" cy="869950"/>
          </a:xfrm>
        </p:spPr>
        <p:txBody>
          <a:bodyPr/>
          <a:lstStyle>
            <a:lvl1pPr algn="l">
              <a:buNone/>
              <a:defRPr sz="2475" b="0"/>
            </a:lvl1pPr>
          </a:lstStyle>
          <a:p>
            <a:r>
              <a:rPr lang="hu-HU"/>
              <a:t>Mintacím szerkesztése</a:t>
            </a:r>
            <a:endParaRPr lang="en-US"/>
          </a:p>
        </p:txBody>
      </p:sp>
      <p:sp>
        <p:nvSpPr>
          <p:cNvPr id="3" name="Szöveg hely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563"/>
              </a:spcAft>
              <a:buNone/>
              <a:defRPr sz="1013"/>
            </a:lvl1pPr>
            <a:lvl2pPr>
              <a:buNone/>
              <a:defRPr sz="675"/>
            </a:lvl2pPr>
            <a:lvl3pPr>
              <a:buNone/>
              <a:defRPr sz="563"/>
            </a:lvl3pPr>
            <a:lvl4pPr>
              <a:buNone/>
              <a:defRPr sz="506"/>
            </a:lvl4pPr>
            <a:lvl5pPr>
              <a:buNone/>
              <a:defRPr sz="506"/>
            </a:lvl5pPr>
          </a:lstStyle>
          <a:p>
            <a:pPr lvl="0"/>
            <a:r>
              <a:rPr lang="hu-HU"/>
              <a:t>Mintaszöveg szerkesztése</a:t>
            </a:r>
          </a:p>
        </p:txBody>
      </p:sp>
      <p:sp>
        <p:nvSpPr>
          <p:cNvPr id="9" name="Tartalom helye 8"/>
          <p:cNvSpPr>
            <a:spLocks noGrp="1"/>
          </p:cNvSpPr>
          <p:nvPr>
            <p:ph sz="quarter" idx="1"/>
          </p:nvPr>
        </p:nvSpPr>
        <p:spPr>
          <a:xfrm>
            <a:off x="2362200" y="1752600"/>
            <a:ext cx="6400800" cy="4419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ia számának helye 22"/>
          <p:cNvSpPr>
            <a:spLocks noGrp="1"/>
          </p:cNvSpPr>
          <p:nvPr>
            <p:ph type="sldNum" sz="quarter" idx="12"/>
          </p:nvPr>
        </p:nvSpPr>
        <p:spPr/>
        <p:txBody>
          <a:bodyPr/>
          <a:lstStyle>
            <a:lvl1pPr>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29024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3">
        <a:schemeClr val="bg2"/>
      </p:bgRef>
    </p:bg>
    <p:spTree>
      <p:nvGrpSpPr>
        <p:cNvPr id="1" name=""/>
        <p:cNvGrpSpPr/>
        <p:nvPr/>
      </p:nvGrpSpPr>
      <p:grpSpPr>
        <a:xfrm>
          <a:off x="0" y="0"/>
          <a:ext cx="0" cy="0"/>
          <a:chOff x="0" y="0"/>
          <a:chExt cx="0" cy="0"/>
        </a:xfrm>
      </p:grpSpPr>
      <p:sp>
        <p:nvSpPr>
          <p:cNvPr id="5" name="Téglalap 4"/>
          <p:cNvSpPr/>
          <p:nvPr/>
        </p:nvSpPr>
        <p:spPr bwMode="white">
          <a:xfrm>
            <a:off x="-9525" y="4572004"/>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6" name="Téglalap 5"/>
          <p:cNvSpPr/>
          <p:nvPr/>
        </p:nvSpPr>
        <p:spPr>
          <a:xfrm>
            <a:off x="-9523"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7" name="Téglalap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8" name="Téglalap 7"/>
          <p:cNvSpPr/>
          <p:nvPr/>
        </p:nvSpPr>
        <p:spPr bwMode="white">
          <a:xfrm>
            <a:off x="1447802" y="3"/>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4" name="Szöveg helye 3"/>
          <p:cNvSpPr>
            <a:spLocks noGrp="1"/>
          </p:cNvSpPr>
          <p:nvPr>
            <p:ph type="body" sz="half" idx="2"/>
          </p:nvPr>
        </p:nvSpPr>
        <p:spPr>
          <a:xfrm>
            <a:off x="1600200" y="5486400"/>
            <a:ext cx="7315200" cy="685800"/>
          </a:xfrm>
        </p:spPr>
        <p:txBody>
          <a:bodyPr/>
          <a:lstStyle>
            <a:lvl1pPr marL="0" indent="0">
              <a:buFontTx/>
              <a:buNone/>
              <a:defRPr sz="956"/>
            </a:lvl1pPr>
            <a:lvl2pPr>
              <a:buFontTx/>
              <a:buNone/>
              <a:defRPr sz="675"/>
            </a:lvl2pPr>
            <a:lvl3pPr>
              <a:buFontTx/>
              <a:buNone/>
              <a:defRPr sz="563"/>
            </a:lvl3pPr>
            <a:lvl4pPr>
              <a:buFontTx/>
              <a:buNone/>
              <a:defRPr sz="506"/>
            </a:lvl4pPr>
            <a:lvl5pPr>
              <a:buFontTx/>
              <a:buNone/>
              <a:defRPr sz="506"/>
            </a:lvl5pPr>
          </a:lstStyle>
          <a:p>
            <a:pPr lvl="0"/>
            <a:r>
              <a:rPr lang="hu-HU"/>
              <a:t>Mintaszöveg szerkesztése</a:t>
            </a:r>
          </a:p>
        </p:txBody>
      </p:sp>
      <p:sp>
        <p:nvSpPr>
          <p:cNvPr id="2" name="Cím 1"/>
          <p:cNvSpPr>
            <a:spLocks noGrp="1"/>
          </p:cNvSpPr>
          <p:nvPr>
            <p:ph type="title"/>
          </p:nvPr>
        </p:nvSpPr>
        <p:spPr>
          <a:xfrm>
            <a:off x="1600200" y="4648200"/>
            <a:ext cx="7315200" cy="685800"/>
          </a:xfrm>
        </p:spPr>
        <p:txBody>
          <a:bodyPr/>
          <a:lstStyle>
            <a:lvl1pPr algn="l">
              <a:buNone/>
              <a:defRPr sz="1575" b="0">
                <a:solidFill>
                  <a:srgbClr val="FFFFFF"/>
                </a:solidFill>
              </a:defRPr>
            </a:lvl1pPr>
          </a:lstStyle>
          <a:p>
            <a:r>
              <a:rPr lang="hu-HU"/>
              <a:t>Mintacím szerkesztése</a:t>
            </a:r>
            <a:endParaRPr lang="en-US"/>
          </a:p>
        </p:txBody>
      </p:sp>
      <p:sp>
        <p:nvSpPr>
          <p:cNvPr id="3" name="Kép hely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1800"/>
            </a:lvl1pPr>
          </a:lstStyle>
          <a:p>
            <a:pPr lvl="0"/>
            <a:r>
              <a:rPr lang="hu-HU" noProof="0"/>
              <a:t>Kép beszúrásához kattintson az ikonra</a:t>
            </a:r>
            <a:endParaRPr lang="en-US" noProof="0"/>
          </a:p>
        </p:txBody>
      </p:sp>
      <p:sp>
        <p:nvSpPr>
          <p:cNvPr id="10" name="Dia számának helye 12"/>
          <p:cNvSpPr>
            <a:spLocks noGrp="1"/>
          </p:cNvSpPr>
          <p:nvPr>
            <p:ph type="sldNum" sz="quarter" idx="11"/>
          </p:nvPr>
        </p:nvSpPr>
        <p:spPr>
          <a:xfrm>
            <a:off x="0" y="4667254"/>
            <a:ext cx="1447800" cy="663575"/>
          </a:xfrm>
        </p:spPr>
        <p:txBody>
          <a:bodyPr rtlCol="0"/>
          <a:lstStyle>
            <a:lvl1pPr>
              <a:defRPr sz="1575"/>
            </a:lvl1pPr>
          </a:lstStyle>
          <a:p>
            <a:fld id="{BBE1FD6C-37B2-437F-9464-959F0B60C342}" type="slidenum">
              <a:rPr lang="hu-HU" smtClean="0"/>
              <a:t>‹#›</a:t>
            </a:fld>
            <a:endParaRPr lang="hu-HU"/>
          </a:p>
        </p:txBody>
      </p:sp>
    </p:spTree>
    <p:extLst>
      <p:ext uri="{BB962C8B-B14F-4D97-AF65-F5344CB8AC3E}">
        <p14:creationId xmlns:p14="http://schemas.microsoft.com/office/powerpoint/2010/main" val="33478299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endParaRPr lang="en-US"/>
          </a:p>
        </p:txBody>
      </p:sp>
      <p:sp>
        <p:nvSpPr>
          <p:cNvPr id="1027" name="Szöveg helye 12"/>
          <p:cNvSpPr>
            <a:spLocks noGrp="1"/>
          </p:cNvSpPr>
          <p:nvPr>
            <p:ph type="body" idx="1"/>
          </p:nvPr>
        </p:nvSpPr>
        <p:spPr bwMode="auto">
          <a:xfrm>
            <a:off x="612775" y="1600204"/>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4" name="Dátum helye 13"/>
          <p:cNvSpPr>
            <a:spLocks noGrp="1"/>
          </p:cNvSpPr>
          <p:nvPr>
            <p:ph type="dt" sz="half" idx="2"/>
          </p:nvPr>
        </p:nvSpPr>
        <p:spPr>
          <a:xfrm>
            <a:off x="6096000" y="6248404"/>
            <a:ext cx="2667000" cy="365125"/>
          </a:xfrm>
          <a:prstGeom prst="rect">
            <a:avLst/>
          </a:prstGeom>
        </p:spPr>
        <p:txBody>
          <a:bodyPr vert="horz" anchor="ctr" anchorCtr="0"/>
          <a:lstStyle>
            <a:lvl1pPr algn="l" eaLnBrk="1" latinLnBrk="0" hangingPunct="1">
              <a:defRPr kumimoji="0" sz="788">
                <a:solidFill>
                  <a:schemeClr val="tx2"/>
                </a:solidFill>
                <a:cs typeface="Arial" charset="0"/>
              </a:defRPr>
            </a:lvl1pPr>
          </a:lstStyle>
          <a:p>
            <a:fld id="{4D425246-EC6B-4D7C-949F-2F8BFD32CDDD}" type="datetimeFigureOut">
              <a:rPr lang="hu-HU" smtClean="0"/>
              <a:t>2016.12.02.</a:t>
            </a:fld>
            <a:endParaRPr lang="hu-HU"/>
          </a:p>
        </p:txBody>
      </p:sp>
      <p:sp>
        <p:nvSpPr>
          <p:cNvPr id="3" name="Élőláb helye 2"/>
          <p:cNvSpPr>
            <a:spLocks noGrp="1"/>
          </p:cNvSpPr>
          <p:nvPr>
            <p:ph type="ftr" sz="quarter" idx="3"/>
          </p:nvPr>
        </p:nvSpPr>
        <p:spPr>
          <a:xfrm>
            <a:off x="609602" y="6248404"/>
            <a:ext cx="5421313" cy="365125"/>
          </a:xfrm>
          <a:prstGeom prst="rect">
            <a:avLst/>
          </a:prstGeom>
        </p:spPr>
        <p:txBody>
          <a:bodyPr vert="horz" anchor="ctr"/>
          <a:lstStyle>
            <a:lvl1pPr algn="r" eaLnBrk="1" latinLnBrk="0" hangingPunct="1">
              <a:defRPr kumimoji="0" sz="788">
                <a:solidFill>
                  <a:schemeClr val="tx2"/>
                </a:solidFill>
                <a:cs typeface="Arial" charset="0"/>
              </a:defRPr>
            </a:lvl1pPr>
          </a:lstStyle>
          <a:p>
            <a:endParaRPr lang="hu-HU"/>
          </a:p>
        </p:txBody>
      </p:sp>
      <p:sp>
        <p:nvSpPr>
          <p:cNvPr id="7" name="Téglalap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8" name="Téglalap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9" name="Téglalap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013"/>
          </a:p>
        </p:txBody>
      </p:sp>
      <p:sp>
        <p:nvSpPr>
          <p:cNvPr id="23" name="Dia számának helye 22"/>
          <p:cNvSpPr>
            <a:spLocks noGrp="1"/>
          </p:cNvSpPr>
          <p:nvPr>
            <p:ph type="sldNum" sz="quarter" idx="4"/>
          </p:nvPr>
        </p:nvSpPr>
        <p:spPr>
          <a:xfrm>
            <a:off x="0" y="1271592"/>
            <a:ext cx="533400" cy="244475"/>
          </a:xfrm>
          <a:prstGeom prst="rect">
            <a:avLst/>
          </a:prstGeom>
        </p:spPr>
        <p:txBody>
          <a:bodyPr vert="horz" anchor="ctr" anchorCtr="0">
            <a:normAutofit/>
          </a:bodyPr>
          <a:lstStyle>
            <a:lvl1pPr algn="ctr" eaLnBrk="1" latinLnBrk="0" hangingPunct="1">
              <a:defRPr kumimoji="0" sz="788" b="1">
                <a:solidFill>
                  <a:srgbClr val="FFFFFF"/>
                </a:solidFill>
                <a:cs typeface="Arial" charset="0"/>
              </a:defRPr>
            </a:lvl1pPr>
          </a:lstStyle>
          <a:p>
            <a:fld id="{BBE1FD6C-37B2-437F-9464-959F0B60C342}" type="slidenum">
              <a:rPr lang="hu-HU" smtClean="0"/>
              <a:t>‹#›</a:t>
            </a:fld>
            <a:endParaRPr lang="hu-HU"/>
          </a:p>
        </p:txBody>
      </p:sp>
    </p:spTree>
    <p:extLst>
      <p:ext uri="{BB962C8B-B14F-4D97-AF65-F5344CB8AC3E}">
        <p14:creationId xmlns:p14="http://schemas.microsoft.com/office/powerpoint/2010/main" val="3133247151"/>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Lst>
  <p:txStyles>
    <p:titleStyle>
      <a:lvl1pPr algn="l" rtl="0" eaLnBrk="1" fontAlgn="base" hangingPunct="1">
        <a:spcBef>
          <a:spcPct val="0"/>
        </a:spcBef>
        <a:spcAft>
          <a:spcPct val="0"/>
        </a:spcAft>
        <a:defRPr sz="2475" kern="1200">
          <a:solidFill>
            <a:schemeClr val="tx2"/>
          </a:solidFill>
          <a:latin typeface="+mj-lt"/>
          <a:ea typeface="+mj-ea"/>
          <a:cs typeface="+mj-cs"/>
        </a:defRPr>
      </a:lvl1pPr>
      <a:lvl2pPr algn="l" rtl="0" eaLnBrk="1" fontAlgn="base" hangingPunct="1">
        <a:spcBef>
          <a:spcPct val="0"/>
        </a:spcBef>
        <a:spcAft>
          <a:spcPct val="0"/>
        </a:spcAft>
        <a:defRPr sz="2475">
          <a:solidFill>
            <a:schemeClr val="tx2"/>
          </a:solidFill>
          <a:latin typeface="Tw Cen MT" pitchFamily="34" charset="-18"/>
        </a:defRPr>
      </a:lvl2pPr>
      <a:lvl3pPr algn="l" rtl="0" eaLnBrk="1" fontAlgn="base" hangingPunct="1">
        <a:spcBef>
          <a:spcPct val="0"/>
        </a:spcBef>
        <a:spcAft>
          <a:spcPct val="0"/>
        </a:spcAft>
        <a:defRPr sz="2475">
          <a:solidFill>
            <a:schemeClr val="tx2"/>
          </a:solidFill>
          <a:latin typeface="Tw Cen MT" pitchFamily="34" charset="-18"/>
        </a:defRPr>
      </a:lvl3pPr>
      <a:lvl4pPr algn="l" rtl="0" eaLnBrk="1" fontAlgn="base" hangingPunct="1">
        <a:spcBef>
          <a:spcPct val="0"/>
        </a:spcBef>
        <a:spcAft>
          <a:spcPct val="0"/>
        </a:spcAft>
        <a:defRPr sz="2475">
          <a:solidFill>
            <a:schemeClr val="tx2"/>
          </a:solidFill>
          <a:latin typeface="Tw Cen MT" pitchFamily="34" charset="-18"/>
        </a:defRPr>
      </a:lvl4pPr>
      <a:lvl5pPr algn="l" rtl="0" eaLnBrk="1" fontAlgn="base" hangingPunct="1">
        <a:spcBef>
          <a:spcPct val="0"/>
        </a:spcBef>
        <a:spcAft>
          <a:spcPct val="0"/>
        </a:spcAft>
        <a:defRPr sz="2475">
          <a:solidFill>
            <a:schemeClr val="tx2"/>
          </a:solidFill>
          <a:latin typeface="Tw Cen MT" pitchFamily="34" charset="-18"/>
        </a:defRPr>
      </a:lvl5pPr>
      <a:lvl6pPr marL="257175" algn="l" rtl="0" eaLnBrk="1" fontAlgn="base" hangingPunct="1">
        <a:spcBef>
          <a:spcPct val="0"/>
        </a:spcBef>
        <a:spcAft>
          <a:spcPct val="0"/>
        </a:spcAft>
        <a:defRPr sz="2475">
          <a:solidFill>
            <a:schemeClr val="tx2"/>
          </a:solidFill>
          <a:latin typeface="Tw Cen MT" pitchFamily="34" charset="-18"/>
        </a:defRPr>
      </a:lvl6pPr>
      <a:lvl7pPr marL="514350" algn="l" rtl="0" eaLnBrk="1" fontAlgn="base" hangingPunct="1">
        <a:spcBef>
          <a:spcPct val="0"/>
        </a:spcBef>
        <a:spcAft>
          <a:spcPct val="0"/>
        </a:spcAft>
        <a:defRPr sz="2475">
          <a:solidFill>
            <a:schemeClr val="tx2"/>
          </a:solidFill>
          <a:latin typeface="Tw Cen MT" pitchFamily="34" charset="-18"/>
        </a:defRPr>
      </a:lvl7pPr>
      <a:lvl8pPr marL="771525" algn="l" rtl="0" eaLnBrk="1" fontAlgn="base" hangingPunct="1">
        <a:spcBef>
          <a:spcPct val="0"/>
        </a:spcBef>
        <a:spcAft>
          <a:spcPct val="0"/>
        </a:spcAft>
        <a:defRPr sz="2475">
          <a:solidFill>
            <a:schemeClr val="tx2"/>
          </a:solidFill>
          <a:latin typeface="Tw Cen MT" pitchFamily="34" charset="-18"/>
        </a:defRPr>
      </a:lvl8pPr>
      <a:lvl9pPr marL="1028700" algn="l" rtl="0" eaLnBrk="1" fontAlgn="base" hangingPunct="1">
        <a:spcBef>
          <a:spcPct val="0"/>
        </a:spcBef>
        <a:spcAft>
          <a:spcPct val="0"/>
        </a:spcAft>
        <a:defRPr sz="2475">
          <a:solidFill>
            <a:schemeClr val="tx2"/>
          </a:solidFill>
          <a:latin typeface="Tw Cen MT" pitchFamily="34" charset="-18"/>
        </a:defRPr>
      </a:lvl9pPr>
    </p:titleStyle>
    <p:bodyStyle>
      <a:lvl1pPr marL="179487" indent="-179487" algn="l" rtl="0" eaLnBrk="1" fontAlgn="base" hangingPunct="1">
        <a:spcBef>
          <a:spcPts val="394"/>
        </a:spcBef>
        <a:spcAft>
          <a:spcPct val="0"/>
        </a:spcAft>
        <a:buClr>
          <a:schemeClr val="accent2"/>
        </a:buClr>
        <a:buSzPct val="60000"/>
        <a:buFont typeface="Wingdings" pitchFamily="2" charset="2"/>
        <a:buChar char=""/>
        <a:defRPr sz="1631" kern="1200">
          <a:solidFill>
            <a:schemeClr val="tx1"/>
          </a:solidFill>
          <a:latin typeface="+mn-lt"/>
          <a:ea typeface="+mn-ea"/>
          <a:cs typeface="+mn-cs"/>
        </a:defRPr>
      </a:lvl1pPr>
      <a:lvl2pPr marL="359867" indent="-153591" algn="l" rtl="0" eaLnBrk="1" fontAlgn="base" hangingPunct="1">
        <a:spcBef>
          <a:spcPts val="310"/>
        </a:spcBef>
        <a:spcAft>
          <a:spcPct val="0"/>
        </a:spcAft>
        <a:buClr>
          <a:schemeClr val="accent1"/>
        </a:buClr>
        <a:buSzPct val="70000"/>
        <a:buFont typeface="Wingdings 2" pitchFamily="18" charset="2"/>
        <a:buChar char=""/>
        <a:defRPr sz="1463" kern="1200">
          <a:solidFill>
            <a:schemeClr val="tx1"/>
          </a:solidFill>
          <a:latin typeface="+mn-lt"/>
          <a:ea typeface="+mn-ea"/>
          <a:cs typeface="+mn-cs"/>
        </a:defRPr>
      </a:lvl2pPr>
      <a:lvl3pPr marL="514350" indent="-128588" algn="l" rtl="0" eaLnBrk="1" fontAlgn="base" hangingPunct="1">
        <a:spcBef>
          <a:spcPts val="281"/>
        </a:spcBef>
        <a:spcAft>
          <a:spcPct val="0"/>
        </a:spcAft>
        <a:buClr>
          <a:schemeClr val="accent2"/>
        </a:buClr>
        <a:buSzPct val="75000"/>
        <a:buFont typeface="Wingdings" pitchFamily="2" charset="2"/>
        <a:buChar char=""/>
        <a:defRPr sz="1294" kern="1200">
          <a:solidFill>
            <a:schemeClr val="tx1"/>
          </a:solidFill>
          <a:latin typeface="+mn-lt"/>
          <a:ea typeface="+mn-ea"/>
          <a:cs typeface="+mn-cs"/>
        </a:defRPr>
      </a:lvl3pPr>
      <a:lvl4pPr marL="771525" indent="-128588" algn="l" rtl="0" eaLnBrk="1" fontAlgn="base" hangingPunct="1">
        <a:spcBef>
          <a:spcPts val="225"/>
        </a:spcBef>
        <a:spcAft>
          <a:spcPct val="0"/>
        </a:spcAft>
        <a:buClr>
          <a:srgbClr val="A5AB81"/>
        </a:buClr>
        <a:buSzPct val="75000"/>
        <a:buFont typeface="Wingdings" pitchFamily="2" charset="2"/>
        <a:buChar char=""/>
        <a:defRPr sz="1125" kern="1200">
          <a:solidFill>
            <a:schemeClr val="tx1"/>
          </a:solidFill>
          <a:latin typeface="+mn-lt"/>
          <a:ea typeface="+mn-ea"/>
          <a:cs typeface="+mn-cs"/>
        </a:defRPr>
      </a:lvl4pPr>
      <a:lvl5pPr marL="1028700" indent="-128588" algn="l" rtl="0" eaLnBrk="1" fontAlgn="base" hangingPunct="1">
        <a:spcBef>
          <a:spcPts val="225"/>
        </a:spcBef>
        <a:spcAft>
          <a:spcPct val="0"/>
        </a:spcAft>
        <a:buClr>
          <a:srgbClr val="D8B25C"/>
        </a:buClr>
        <a:buSzPct val="65000"/>
        <a:buFont typeface="Wingdings" pitchFamily="2" charset="2"/>
        <a:buChar char=""/>
        <a:defRPr sz="1125" kern="1200">
          <a:solidFill>
            <a:schemeClr val="tx1"/>
          </a:solidFill>
          <a:latin typeface="+mn-lt"/>
          <a:ea typeface="+mn-ea"/>
          <a:cs typeface="+mn-cs"/>
        </a:defRPr>
      </a:lvl5pPr>
      <a:lvl6pPr marL="1183005" indent="-128588" algn="l" rtl="0" eaLnBrk="1" latinLnBrk="0" hangingPunct="1">
        <a:spcBef>
          <a:spcPct val="20000"/>
        </a:spcBef>
        <a:buClr>
          <a:schemeClr val="accent1"/>
        </a:buClr>
        <a:buFont typeface="Wingdings"/>
        <a:buChar char="§"/>
        <a:defRPr kumimoji="0" sz="1013" kern="1200" baseline="0">
          <a:solidFill>
            <a:schemeClr val="tx1"/>
          </a:solidFill>
          <a:latin typeface="+mn-lt"/>
          <a:ea typeface="+mn-ea"/>
          <a:cs typeface="+mn-cs"/>
        </a:defRPr>
      </a:lvl6pPr>
      <a:lvl7pPr marL="1337310" indent="-128588" algn="l" rtl="0" eaLnBrk="1" latinLnBrk="0" hangingPunct="1">
        <a:spcBef>
          <a:spcPct val="20000"/>
        </a:spcBef>
        <a:buClr>
          <a:schemeClr val="accent2"/>
        </a:buClr>
        <a:buFont typeface="Wingdings"/>
        <a:buChar char="§"/>
        <a:defRPr kumimoji="0" sz="1013" kern="1200" baseline="0">
          <a:solidFill>
            <a:schemeClr val="tx1"/>
          </a:solidFill>
          <a:latin typeface="+mn-lt"/>
          <a:ea typeface="+mn-ea"/>
          <a:cs typeface="+mn-cs"/>
        </a:defRPr>
      </a:lvl7pPr>
      <a:lvl8pPr marL="1491615" indent="-128588" algn="l" rtl="0" eaLnBrk="1" latinLnBrk="0" hangingPunct="1">
        <a:spcBef>
          <a:spcPct val="20000"/>
        </a:spcBef>
        <a:buClr>
          <a:schemeClr val="accent3"/>
        </a:buClr>
        <a:buFont typeface="Wingdings"/>
        <a:buChar char="§"/>
        <a:defRPr kumimoji="0" sz="1013" kern="1200" baseline="0">
          <a:solidFill>
            <a:schemeClr val="tx1"/>
          </a:solidFill>
          <a:latin typeface="+mn-lt"/>
          <a:ea typeface="+mn-ea"/>
          <a:cs typeface="+mn-cs"/>
        </a:defRPr>
      </a:lvl8pPr>
      <a:lvl9pPr marL="1645920" indent="-128588" algn="l" rtl="0" eaLnBrk="1" latinLnBrk="0" hangingPunct="1">
        <a:spcBef>
          <a:spcPct val="20000"/>
        </a:spcBef>
        <a:buClr>
          <a:schemeClr val="accent4"/>
        </a:buClr>
        <a:buFont typeface="Wingdings"/>
        <a:buChar char="§"/>
        <a:defRPr kumimoji="0" sz="101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71949" y="2000794"/>
            <a:ext cx="8244348" cy="1828800"/>
          </a:xfrm>
        </p:spPr>
        <p:txBody>
          <a:bodyPr>
            <a:normAutofit/>
          </a:bodyPr>
          <a:lstStyle/>
          <a:p>
            <a:r>
              <a:rPr lang="hu-HU" sz="6000" dirty="0" err="1">
                <a:latin typeface="Times New Roman" panose="02020603050405020304" pitchFamily="18" charset="0"/>
                <a:cs typeface="Times New Roman" panose="02020603050405020304" pitchFamily="18" charset="0"/>
              </a:rPr>
              <a:t>Work</a:t>
            </a:r>
            <a:r>
              <a:rPr lang="hu-HU" sz="6000" dirty="0">
                <a:latin typeface="Times New Roman" panose="02020603050405020304" pitchFamily="18" charset="0"/>
                <a:cs typeface="Times New Roman" panose="02020603050405020304" pitchFamily="18" charset="0"/>
              </a:rPr>
              <a:t>-life </a:t>
            </a:r>
            <a:r>
              <a:rPr lang="hu-HU" sz="6000" dirty="0" err="1">
                <a:latin typeface="Times New Roman" panose="02020603050405020304" pitchFamily="18" charset="0"/>
                <a:cs typeface="Times New Roman" panose="02020603050405020304" pitchFamily="18" charset="0"/>
              </a:rPr>
              <a:t>balance</a:t>
            </a:r>
            <a:endParaRPr lang="hu-HU" sz="6000" dirty="0">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p:txBody>
          <a:bodyPr>
            <a:normAutofit/>
          </a:bodyPr>
          <a:lstStyle/>
          <a:p>
            <a:r>
              <a:rPr lang="hu-HU" sz="2600" dirty="0">
                <a:latin typeface="Times New Roman" panose="02020603050405020304" pitchFamily="18" charset="0"/>
                <a:cs typeface="Times New Roman" panose="02020603050405020304" pitchFamily="18" charset="0"/>
              </a:rPr>
              <a:t>5th Erasmus+ meeting in </a:t>
            </a:r>
            <a:r>
              <a:rPr lang="hu-HU" sz="2600" dirty="0" err="1">
                <a:latin typeface="Times New Roman" panose="02020603050405020304" pitchFamily="18" charset="0"/>
                <a:cs typeface="Times New Roman" panose="02020603050405020304" pitchFamily="18" charset="0"/>
              </a:rPr>
              <a:t>Tarragona</a:t>
            </a:r>
            <a:r>
              <a:rPr lang="hu-HU" sz="2600" dirty="0">
                <a:latin typeface="Times New Roman" panose="02020603050405020304" pitchFamily="18" charset="0"/>
                <a:cs typeface="Times New Roman" panose="02020603050405020304" pitchFamily="18" charset="0"/>
              </a:rPr>
              <a:t>, Spain 2016</a:t>
            </a:r>
          </a:p>
        </p:txBody>
      </p:sp>
    </p:spTree>
    <p:extLst>
      <p:ext uri="{BB962C8B-B14F-4D97-AF65-F5344CB8AC3E}">
        <p14:creationId xmlns:p14="http://schemas.microsoft.com/office/powerpoint/2010/main" val="32797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4535" y="1776150"/>
            <a:ext cx="8222630" cy="2285361"/>
          </a:xfrm>
        </p:spPr>
        <p:txBody>
          <a:bodyPr>
            <a:noAutofit/>
          </a:bodyPr>
          <a:lstStyle/>
          <a:p>
            <a:r>
              <a:rPr lang="en-US" sz="4050" b="1" i="1" dirty="0"/>
              <a:t>European Pact for Mental Health and Well-being</a:t>
            </a:r>
            <a:r>
              <a:rPr lang="hu-HU" sz="4050" b="1" i="1" dirty="0"/>
              <a:t> </a:t>
            </a:r>
            <a:r>
              <a:rPr lang="hu-HU" sz="4050" dirty="0" err="1"/>
              <a:t>recognises</a:t>
            </a:r>
            <a:r>
              <a:rPr lang="hu-HU" sz="4050" dirty="0"/>
              <a:t> </a:t>
            </a:r>
            <a:r>
              <a:rPr lang="en-US" sz="4050" dirty="0"/>
              <a:t>the changing demands and increasing pressures in the workplace </a:t>
            </a:r>
            <a:endParaRPr lang="hu-HU" sz="4050" dirty="0"/>
          </a:p>
        </p:txBody>
      </p:sp>
      <p:sp>
        <p:nvSpPr>
          <p:cNvPr id="3" name="Tartalom helye 2"/>
          <p:cNvSpPr>
            <a:spLocks noGrp="1"/>
          </p:cNvSpPr>
          <p:nvPr>
            <p:ph sz="quarter" idx="1"/>
          </p:nvPr>
        </p:nvSpPr>
        <p:spPr>
          <a:xfrm>
            <a:off x="701829" y="4919690"/>
            <a:ext cx="7419743" cy="1614459"/>
          </a:xfrm>
        </p:spPr>
        <p:txBody>
          <a:bodyPr>
            <a:normAutofit/>
          </a:bodyPr>
          <a:lstStyle/>
          <a:p>
            <a:pPr marL="0" indent="0" algn="ctr">
              <a:buNone/>
            </a:pPr>
            <a:r>
              <a:rPr lang="en-US" sz="3200" dirty="0"/>
              <a:t>encourages employers to implement additional, voluntary measures to promote mental well-being</a:t>
            </a:r>
            <a:endParaRPr lang="hu-HU" sz="3200" dirty="0"/>
          </a:p>
          <a:p>
            <a:endParaRPr lang="hu-HU" dirty="0"/>
          </a:p>
        </p:txBody>
      </p:sp>
      <p:sp>
        <p:nvSpPr>
          <p:cNvPr id="4" name="Szalagnyíl balra 3"/>
          <p:cNvSpPr/>
          <p:nvPr/>
        </p:nvSpPr>
        <p:spPr>
          <a:xfrm>
            <a:off x="8121572" y="3429001"/>
            <a:ext cx="871187" cy="17612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9204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000794"/>
            <a:ext cx="6477000" cy="1713956"/>
          </a:xfrm>
        </p:spPr>
        <p:txBody>
          <a:bodyPr/>
          <a:lstStyle/>
          <a:p>
            <a:pPr algn="ctr"/>
            <a:r>
              <a:rPr lang="hu-HU" sz="4500" cap="none" dirty="0"/>
              <a:t>II. </a:t>
            </a:r>
            <a:r>
              <a:rPr lang="hu-HU" sz="4500" cap="none" dirty="0" err="1"/>
              <a:t>Possibilities</a:t>
            </a:r>
            <a:r>
              <a:rPr lang="hu-HU" sz="4500" cap="none" dirty="0"/>
              <a:t> </a:t>
            </a:r>
            <a:r>
              <a:rPr lang="hu-HU" sz="4500" cap="none" dirty="0" err="1"/>
              <a:t>provided</a:t>
            </a:r>
            <a:r>
              <a:rPr lang="hu-HU" sz="4500" cap="none" dirty="0"/>
              <a:t> </a:t>
            </a:r>
            <a:r>
              <a:rPr lang="hu-HU" sz="4500" cap="none" dirty="0" err="1"/>
              <a:t>by</a:t>
            </a:r>
            <a:r>
              <a:rPr lang="hu-HU" sz="4500" cap="none" dirty="0"/>
              <a:t> </a:t>
            </a:r>
            <a:r>
              <a:rPr lang="hu-HU" sz="4500" cap="none" dirty="0" err="1"/>
              <a:t>different</a:t>
            </a:r>
            <a:r>
              <a:rPr lang="hu-HU" sz="4500" cap="none" dirty="0"/>
              <a:t> sectors</a:t>
            </a:r>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52893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2648" y="528466"/>
            <a:ext cx="8153400" cy="599733"/>
          </a:xfrm>
        </p:spPr>
        <p:txBody>
          <a:bodyPr/>
          <a:lstStyle/>
          <a:p>
            <a:r>
              <a:rPr lang="hu-HU" sz="4500" b="1" dirty="0">
                <a:solidFill>
                  <a:srgbClr val="000000"/>
                </a:solidFill>
              </a:rPr>
              <a:t>Industry</a:t>
            </a:r>
            <a:endParaRPr lang="hu-HU" sz="4500" dirty="0"/>
          </a:p>
        </p:txBody>
      </p:sp>
      <p:sp>
        <p:nvSpPr>
          <p:cNvPr id="3" name="Tartalom helye 2"/>
          <p:cNvSpPr>
            <a:spLocks noGrp="1"/>
          </p:cNvSpPr>
          <p:nvPr>
            <p:ph sz="quarter" idx="1"/>
          </p:nvPr>
        </p:nvSpPr>
        <p:spPr/>
        <p:txBody>
          <a:bodyPr/>
          <a:lstStyle/>
          <a:p>
            <a:pPr lvl="0"/>
            <a:endParaRPr lang="hu-HU" sz="3200" dirty="0"/>
          </a:p>
          <a:p>
            <a:pPr lvl="0"/>
            <a:r>
              <a:rPr lang="hu-HU" sz="3600" dirty="0"/>
              <a:t>General </a:t>
            </a:r>
            <a:r>
              <a:rPr lang="hu-HU" sz="3600" dirty="0" err="1"/>
              <a:t>Electric</a:t>
            </a:r>
            <a:endParaRPr lang="hu-HU" sz="3600" dirty="0"/>
          </a:p>
          <a:p>
            <a:pPr marL="0" lvl="0" indent="0">
              <a:buNone/>
            </a:pPr>
            <a:r>
              <a:rPr lang="hu-HU" sz="3600" dirty="0"/>
              <a:t> </a:t>
            </a:r>
          </a:p>
          <a:p>
            <a:pPr lvl="0"/>
            <a:r>
              <a:rPr lang="hu-HU" sz="3600" dirty="0"/>
              <a:t> Electrolux</a:t>
            </a:r>
          </a:p>
          <a:p>
            <a:pPr lvl="0"/>
            <a:endParaRPr lang="hu-HU" sz="3600" dirty="0"/>
          </a:p>
          <a:p>
            <a:pPr lvl="0"/>
            <a:r>
              <a:rPr lang="hu-HU" sz="3600" dirty="0"/>
              <a:t> National Instruments</a:t>
            </a:r>
          </a:p>
          <a:p>
            <a:pPr lvl="0"/>
            <a:endParaRPr lang="hu-HU" sz="3200" dirty="0"/>
          </a:p>
          <a:p>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5535" y="3103551"/>
            <a:ext cx="4179269" cy="2349347"/>
          </a:xfrm>
          <a:prstGeom prst="rect">
            <a:avLst/>
          </a:prstGeom>
        </p:spPr>
      </p:pic>
    </p:spTree>
    <p:extLst>
      <p:ext uri="{BB962C8B-B14F-4D97-AF65-F5344CB8AC3E}">
        <p14:creationId xmlns:p14="http://schemas.microsoft.com/office/powerpoint/2010/main" val="17897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rgbClr val="000000"/>
                </a:solidFill>
              </a:rPr>
              <a:t>General </a:t>
            </a:r>
            <a:r>
              <a:rPr lang="hu-HU" sz="4200" dirty="0" err="1">
                <a:solidFill>
                  <a:srgbClr val="000000"/>
                </a:solidFill>
              </a:rPr>
              <a:t>Electric</a:t>
            </a:r>
            <a:endParaRPr lang="hu-HU" sz="4200" dirty="0"/>
          </a:p>
        </p:txBody>
      </p:sp>
      <p:sp>
        <p:nvSpPr>
          <p:cNvPr id="3" name="Tartalom helye 2"/>
          <p:cNvSpPr>
            <a:spLocks noGrp="1"/>
          </p:cNvSpPr>
          <p:nvPr>
            <p:ph sz="quarter" idx="1"/>
          </p:nvPr>
        </p:nvSpPr>
        <p:spPr>
          <a:xfrm>
            <a:off x="342900" y="2226469"/>
            <a:ext cx="5367744" cy="3774281"/>
          </a:xfrm>
        </p:spPr>
        <p:txBody>
          <a:bodyPr>
            <a:normAutofit/>
          </a:bodyPr>
          <a:lstStyle/>
          <a:p>
            <a:pPr lvl="0"/>
            <a:r>
              <a:rPr lang="hu-HU" sz="3900" dirty="0"/>
              <a:t> </a:t>
            </a:r>
            <a:r>
              <a:rPr lang="hu-HU" sz="3600" dirty="0" err="1"/>
              <a:t>Training</a:t>
            </a:r>
            <a:r>
              <a:rPr lang="hu-HU" sz="3600" dirty="0"/>
              <a:t> </a:t>
            </a:r>
            <a:r>
              <a:rPr lang="hu-HU" sz="3600" dirty="0" err="1"/>
              <a:t>opportunities</a:t>
            </a:r>
            <a:endParaRPr lang="hu-HU" sz="3600" dirty="0"/>
          </a:p>
          <a:p>
            <a:pPr lvl="0"/>
            <a:r>
              <a:rPr lang="hu-HU" sz="3600" dirty="0"/>
              <a:t> Sport </a:t>
            </a:r>
            <a:r>
              <a:rPr lang="hu-HU" sz="3600" dirty="0" err="1"/>
              <a:t>events</a:t>
            </a:r>
            <a:endParaRPr lang="hu-HU" sz="3600" dirty="0"/>
          </a:p>
          <a:p>
            <a:pPr lvl="0"/>
            <a:r>
              <a:rPr lang="hu-HU" sz="3600" dirty="0"/>
              <a:t> Business </a:t>
            </a:r>
            <a:r>
              <a:rPr lang="hu-HU" sz="3600" dirty="0" err="1"/>
              <a:t>holidays</a:t>
            </a:r>
            <a:r>
              <a:rPr lang="hu-HU" sz="3600" dirty="0"/>
              <a:t> </a:t>
            </a:r>
          </a:p>
          <a:p>
            <a:pPr lvl="0"/>
            <a:r>
              <a:rPr lang="hu-HU" sz="3600" dirty="0"/>
              <a:t> ’</a:t>
            </a:r>
            <a:r>
              <a:rPr lang="hu-HU" sz="3600" dirty="0" err="1"/>
              <a:t>Chill</a:t>
            </a:r>
            <a:r>
              <a:rPr lang="hu-HU" sz="3600" dirty="0"/>
              <a:t> </a:t>
            </a:r>
            <a:r>
              <a:rPr lang="hu-HU" sz="3600" dirty="0" err="1"/>
              <a:t>rooms</a:t>
            </a:r>
            <a:r>
              <a:rPr lang="hu-HU" sz="3600" dirty="0"/>
              <a:t>’</a:t>
            </a:r>
          </a:p>
          <a:p>
            <a:pPr lvl="0"/>
            <a:r>
              <a:rPr lang="hu-HU" sz="3600" dirty="0"/>
              <a:t> </a:t>
            </a:r>
            <a:r>
              <a:rPr lang="hu-HU" sz="3600" dirty="0" err="1"/>
              <a:t>Food-Canteen</a:t>
            </a:r>
            <a:endParaRPr lang="hu-HU" sz="3600" dirty="0"/>
          </a:p>
          <a:p>
            <a:pPr lvl="0"/>
            <a:r>
              <a:rPr lang="hu-HU" sz="3600" dirty="0"/>
              <a:t> </a:t>
            </a:r>
            <a:r>
              <a:rPr lang="hu-HU" sz="3600" dirty="0" err="1"/>
              <a:t>Parents</a:t>
            </a:r>
            <a:r>
              <a:rPr lang="hu-HU" sz="3600" dirty="0"/>
              <a:t> </a:t>
            </a:r>
            <a:r>
              <a:rPr lang="hu-HU" sz="3600" dirty="0" err="1"/>
              <a:t>friendly</a:t>
            </a:r>
            <a:r>
              <a:rPr lang="hu-HU" sz="3600" dirty="0"/>
              <a:t> </a:t>
            </a:r>
            <a:r>
              <a:rPr lang="hu-HU" sz="3600" dirty="0" err="1"/>
              <a:t>offices</a:t>
            </a:r>
            <a:endParaRPr lang="hu-HU" sz="3600" dirty="0"/>
          </a:p>
          <a:p>
            <a:endParaRPr lang="hu-HU" dirty="0"/>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948" y="3127248"/>
            <a:ext cx="2302002" cy="2302002"/>
          </a:xfrm>
          <a:prstGeom prst="rect">
            <a:avLst/>
          </a:prstGeom>
        </p:spPr>
      </p:pic>
    </p:spTree>
    <p:extLst>
      <p:ext uri="{BB962C8B-B14F-4D97-AF65-F5344CB8AC3E}">
        <p14:creationId xmlns:p14="http://schemas.microsoft.com/office/powerpoint/2010/main" val="32160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rgbClr val="000000"/>
                </a:solidFill>
              </a:rPr>
              <a:t>Electrolux</a:t>
            </a:r>
            <a:endParaRPr lang="hu-HU" sz="4200" dirty="0"/>
          </a:p>
        </p:txBody>
      </p:sp>
      <p:sp>
        <p:nvSpPr>
          <p:cNvPr id="3" name="Tartalom helye 2"/>
          <p:cNvSpPr>
            <a:spLocks noGrp="1"/>
          </p:cNvSpPr>
          <p:nvPr>
            <p:ph sz="quarter" idx="1"/>
          </p:nvPr>
        </p:nvSpPr>
        <p:spPr>
          <a:xfrm>
            <a:off x="628650" y="2226469"/>
            <a:ext cx="7505700" cy="3263504"/>
          </a:xfrm>
        </p:spPr>
        <p:txBody>
          <a:bodyPr/>
          <a:lstStyle/>
          <a:p>
            <a:pPr lvl="0"/>
            <a:r>
              <a:rPr lang="hu-HU" sz="3600" dirty="0"/>
              <a:t> </a:t>
            </a:r>
            <a:r>
              <a:rPr lang="hu-HU" sz="3600" dirty="0" err="1"/>
              <a:t>Family</a:t>
            </a:r>
            <a:r>
              <a:rPr lang="hu-HU" sz="3600" dirty="0"/>
              <a:t> </a:t>
            </a:r>
            <a:r>
              <a:rPr lang="hu-HU" sz="3600" dirty="0" err="1"/>
              <a:t>days</a:t>
            </a:r>
            <a:endParaRPr lang="hu-HU" sz="3600" dirty="0"/>
          </a:p>
          <a:p>
            <a:pPr lvl="0"/>
            <a:r>
              <a:rPr lang="hu-HU" sz="3600" dirty="0"/>
              <a:t> Health </a:t>
            </a:r>
            <a:r>
              <a:rPr lang="hu-HU" sz="3600" dirty="0" err="1"/>
              <a:t>condition</a:t>
            </a:r>
            <a:r>
              <a:rPr lang="hu-HU" sz="3600" dirty="0"/>
              <a:t> </a:t>
            </a:r>
            <a:r>
              <a:rPr lang="hu-HU" sz="3600" dirty="0" err="1"/>
              <a:t>survey</a:t>
            </a:r>
            <a:r>
              <a:rPr lang="hu-HU" sz="3600" dirty="0"/>
              <a:t> program</a:t>
            </a:r>
          </a:p>
          <a:p>
            <a:pPr lvl="0"/>
            <a:r>
              <a:rPr lang="hu-HU" sz="3600" dirty="0"/>
              <a:t> </a:t>
            </a:r>
            <a:r>
              <a:rPr lang="hu-HU" sz="3600" dirty="0" err="1"/>
              <a:t>Running</a:t>
            </a:r>
            <a:endParaRPr lang="hu-HU" sz="3600" dirty="0"/>
          </a:p>
          <a:p>
            <a:endParaRPr lang="hu-HU" dirty="0"/>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082" y="5248870"/>
            <a:ext cx="5733966" cy="943331"/>
          </a:xfrm>
          <a:prstGeom prst="rect">
            <a:avLst/>
          </a:prstGeom>
        </p:spPr>
      </p:pic>
    </p:spTree>
    <p:extLst>
      <p:ext uri="{BB962C8B-B14F-4D97-AF65-F5344CB8AC3E}">
        <p14:creationId xmlns:p14="http://schemas.microsoft.com/office/powerpoint/2010/main" val="11178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rgbClr val="000000"/>
                </a:solidFill>
              </a:rPr>
              <a:t>National Instruments</a:t>
            </a:r>
            <a:endParaRPr lang="hu-HU" sz="4200" dirty="0"/>
          </a:p>
        </p:txBody>
      </p:sp>
      <p:sp>
        <p:nvSpPr>
          <p:cNvPr id="3" name="Tartalom helye 2"/>
          <p:cNvSpPr>
            <a:spLocks noGrp="1"/>
          </p:cNvSpPr>
          <p:nvPr>
            <p:ph sz="quarter" idx="1"/>
          </p:nvPr>
        </p:nvSpPr>
        <p:spPr>
          <a:xfrm>
            <a:off x="409956" y="2176006"/>
            <a:ext cx="6352794" cy="3263504"/>
          </a:xfrm>
        </p:spPr>
        <p:txBody>
          <a:bodyPr/>
          <a:lstStyle/>
          <a:p>
            <a:pPr lvl="0"/>
            <a:r>
              <a:rPr lang="hu-HU" sz="3600" dirty="0"/>
              <a:t> Sport </a:t>
            </a:r>
            <a:r>
              <a:rPr lang="hu-HU" sz="3600" dirty="0" err="1"/>
              <a:t>opportunites</a:t>
            </a:r>
            <a:endParaRPr lang="hu-HU" sz="3600" dirty="0"/>
          </a:p>
          <a:p>
            <a:pPr lvl="0"/>
            <a:r>
              <a:rPr lang="hu-HU" sz="3600" dirty="0"/>
              <a:t> </a:t>
            </a:r>
            <a:r>
              <a:rPr lang="hu-HU" sz="3600" dirty="0" err="1"/>
              <a:t>Healthy</a:t>
            </a:r>
            <a:r>
              <a:rPr lang="hu-HU" sz="3600" dirty="0"/>
              <a:t> </a:t>
            </a:r>
            <a:r>
              <a:rPr lang="hu-HU" sz="3600" dirty="0" err="1"/>
              <a:t>menu</a:t>
            </a:r>
            <a:endParaRPr lang="hu-HU" sz="3600" dirty="0"/>
          </a:p>
          <a:p>
            <a:pPr lvl="0"/>
            <a:r>
              <a:rPr lang="hu-HU" sz="3600" dirty="0"/>
              <a:t> </a:t>
            </a:r>
            <a:r>
              <a:rPr lang="hu-HU" sz="3600" dirty="0" err="1"/>
              <a:t>Smoke</a:t>
            </a:r>
            <a:r>
              <a:rPr lang="hu-HU" sz="3600" dirty="0"/>
              <a:t>-free</a:t>
            </a:r>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520" y="4476471"/>
            <a:ext cx="5636918" cy="1420239"/>
          </a:xfrm>
          <a:prstGeom prst="rect">
            <a:avLst/>
          </a:prstGeom>
        </p:spPr>
      </p:pic>
    </p:spTree>
    <p:extLst>
      <p:ext uri="{BB962C8B-B14F-4D97-AF65-F5344CB8AC3E}">
        <p14:creationId xmlns:p14="http://schemas.microsoft.com/office/powerpoint/2010/main" val="30149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500" b="1" dirty="0">
                <a:solidFill>
                  <a:schemeClr val="tx1"/>
                </a:solidFill>
              </a:rPr>
              <a:t>Service</a:t>
            </a:r>
          </a:p>
        </p:txBody>
      </p:sp>
      <p:sp>
        <p:nvSpPr>
          <p:cNvPr id="3" name="Tartalom helye 2"/>
          <p:cNvSpPr>
            <a:spLocks noGrp="1"/>
          </p:cNvSpPr>
          <p:nvPr>
            <p:ph sz="quarter" idx="1"/>
          </p:nvPr>
        </p:nvSpPr>
        <p:spPr/>
        <p:txBody>
          <a:bodyPr>
            <a:normAutofit/>
          </a:bodyPr>
          <a:lstStyle/>
          <a:p>
            <a:r>
              <a:rPr lang="hu-HU" sz="3600" dirty="0"/>
              <a:t> Nokia</a:t>
            </a:r>
          </a:p>
          <a:p>
            <a:r>
              <a:rPr lang="hu-HU" sz="3600" dirty="0"/>
              <a:t> British Telecom</a:t>
            </a:r>
          </a:p>
          <a:p>
            <a:r>
              <a:rPr lang="hu-HU" sz="3600" dirty="0"/>
              <a:t> IT </a:t>
            </a:r>
            <a:r>
              <a:rPr lang="hu-HU" sz="3600" dirty="0" err="1"/>
              <a:t>Services</a:t>
            </a:r>
            <a:endParaRPr lang="hu-HU" sz="3600" dirty="0"/>
          </a:p>
          <a:p>
            <a:r>
              <a:rPr lang="hu-HU" sz="3600" dirty="0"/>
              <a:t> Vodafone </a:t>
            </a:r>
            <a:r>
              <a:rPr lang="hu-HU" sz="3600" dirty="0" err="1"/>
              <a:t>Shared</a:t>
            </a:r>
            <a:r>
              <a:rPr lang="hu-HU" sz="3600" dirty="0"/>
              <a:t> </a:t>
            </a:r>
            <a:r>
              <a:rPr lang="hu-HU" sz="3600" dirty="0" err="1"/>
              <a:t>Services</a:t>
            </a:r>
            <a:endParaRPr lang="hu-HU" sz="36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425" y="4207228"/>
            <a:ext cx="4921623" cy="2350326"/>
          </a:xfrm>
          <a:prstGeom prst="rect">
            <a:avLst/>
          </a:prstGeom>
        </p:spPr>
      </p:pic>
    </p:spTree>
    <p:extLst>
      <p:ext uri="{BB962C8B-B14F-4D97-AF65-F5344CB8AC3E}">
        <p14:creationId xmlns:p14="http://schemas.microsoft.com/office/powerpoint/2010/main" val="37271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chemeClr val="tx1"/>
                </a:solidFill>
              </a:rPr>
              <a:t>Nokia</a:t>
            </a:r>
          </a:p>
        </p:txBody>
      </p:sp>
      <p:sp>
        <p:nvSpPr>
          <p:cNvPr id="3" name="Tartalom helye 2"/>
          <p:cNvSpPr>
            <a:spLocks noGrp="1"/>
          </p:cNvSpPr>
          <p:nvPr>
            <p:ph sz="quarter" idx="1"/>
          </p:nvPr>
        </p:nvSpPr>
        <p:spPr>
          <a:xfrm>
            <a:off x="518922" y="2023110"/>
            <a:ext cx="7977378" cy="6377940"/>
          </a:xfrm>
        </p:spPr>
        <p:txBody>
          <a:bodyPr>
            <a:noAutofit/>
          </a:bodyPr>
          <a:lstStyle/>
          <a:p>
            <a:r>
              <a:rPr lang="hu-HU" sz="3600" dirty="0"/>
              <a:t> </a:t>
            </a:r>
            <a:r>
              <a:rPr lang="hu-HU" sz="3600" dirty="0" err="1"/>
              <a:t>Shared</a:t>
            </a:r>
            <a:r>
              <a:rPr lang="hu-HU" sz="3600" dirty="0"/>
              <a:t> </a:t>
            </a:r>
            <a:r>
              <a:rPr lang="hu-HU" sz="3600" dirty="0" err="1"/>
              <a:t>places</a:t>
            </a:r>
            <a:r>
              <a:rPr lang="hu-HU" sz="3600" dirty="0"/>
              <a:t> </a:t>
            </a:r>
            <a:r>
              <a:rPr lang="hu-HU" sz="3600" dirty="0" err="1"/>
              <a:t>to</a:t>
            </a:r>
            <a:r>
              <a:rPr lang="hu-HU" sz="3600" dirty="0"/>
              <a:t> </a:t>
            </a:r>
            <a:r>
              <a:rPr lang="hu-HU" sz="3600" dirty="0" err="1"/>
              <a:t>eat</a:t>
            </a:r>
            <a:r>
              <a:rPr lang="hu-HU" sz="3600" dirty="0"/>
              <a:t> and </a:t>
            </a:r>
            <a:r>
              <a:rPr lang="hu-HU" sz="3600" dirty="0" err="1"/>
              <a:t>meet</a:t>
            </a:r>
            <a:endParaRPr lang="hu-HU" sz="3600" dirty="0"/>
          </a:p>
          <a:p>
            <a:r>
              <a:rPr lang="hu-HU" sz="3600" dirty="0"/>
              <a:t> Open-</a:t>
            </a:r>
            <a:r>
              <a:rPr lang="hu-HU" sz="3600" dirty="0" err="1"/>
              <a:t>plan</a:t>
            </a:r>
            <a:r>
              <a:rPr lang="hu-HU" sz="3600" dirty="0"/>
              <a:t> </a:t>
            </a:r>
            <a:r>
              <a:rPr lang="hu-HU" sz="3600" dirty="0" err="1"/>
              <a:t>offices</a:t>
            </a:r>
            <a:r>
              <a:rPr lang="hu-HU" sz="3600" dirty="0"/>
              <a:t> </a:t>
            </a:r>
          </a:p>
          <a:p>
            <a:r>
              <a:rPr lang="hu-HU" sz="3600" dirty="0"/>
              <a:t> </a:t>
            </a:r>
            <a:r>
              <a:rPr lang="hu-HU" sz="3600" dirty="0" err="1"/>
              <a:t>Virtual</a:t>
            </a:r>
            <a:r>
              <a:rPr lang="hu-HU" sz="3600" dirty="0"/>
              <a:t> </a:t>
            </a:r>
            <a:r>
              <a:rPr lang="hu-HU" sz="3600" dirty="0" err="1"/>
              <a:t>communities</a:t>
            </a:r>
            <a:r>
              <a:rPr lang="hu-HU" sz="3600" dirty="0"/>
              <a:t> </a:t>
            </a:r>
          </a:p>
          <a:p>
            <a:r>
              <a:rPr lang="hu-HU" sz="3600" dirty="0"/>
              <a:t> </a:t>
            </a:r>
            <a:r>
              <a:rPr lang="hu-HU" sz="3600" dirty="0" err="1"/>
              <a:t>Development</a:t>
            </a:r>
            <a:r>
              <a:rPr lang="hu-HU" sz="3600" dirty="0"/>
              <a:t> </a:t>
            </a:r>
            <a:r>
              <a:rPr lang="hu-HU" sz="3600" dirty="0" err="1"/>
              <a:t>sessions</a:t>
            </a:r>
            <a:r>
              <a:rPr lang="hu-HU" sz="3600" dirty="0"/>
              <a:t> </a:t>
            </a:r>
            <a:r>
              <a:rPr lang="hu-HU" sz="3600" dirty="0" err="1"/>
              <a:t>every</a:t>
            </a:r>
            <a:r>
              <a:rPr lang="hu-HU" sz="3600" dirty="0"/>
              <a:t> 90 </a:t>
            </a:r>
            <a:r>
              <a:rPr lang="hu-HU" sz="3600" dirty="0" err="1"/>
              <a:t>days</a:t>
            </a:r>
            <a:r>
              <a:rPr lang="hu-HU" sz="3600" dirty="0"/>
              <a:t> </a:t>
            </a:r>
          </a:p>
          <a:p>
            <a:r>
              <a:rPr lang="hu-HU" sz="3600" dirty="0"/>
              <a:t> </a:t>
            </a:r>
            <a:r>
              <a:rPr lang="hu-HU" sz="3600" dirty="0" err="1"/>
              <a:t>Provide</a:t>
            </a:r>
            <a:r>
              <a:rPr lang="hu-HU" sz="3600" dirty="0"/>
              <a:t> </a:t>
            </a:r>
            <a:r>
              <a:rPr lang="hu-HU" sz="3600" dirty="0" err="1"/>
              <a:t>flexible</a:t>
            </a:r>
            <a:r>
              <a:rPr lang="hu-HU" sz="3600" dirty="0"/>
              <a:t> </a:t>
            </a:r>
            <a:r>
              <a:rPr lang="hu-HU" sz="3600" dirty="0" err="1"/>
              <a:t>ways</a:t>
            </a:r>
            <a:r>
              <a:rPr lang="hu-HU" sz="3600" dirty="0"/>
              <a:t> </a:t>
            </a:r>
            <a:r>
              <a:rPr lang="hu-HU" sz="3600" dirty="0" err="1"/>
              <a:t>to</a:t>
            </a:r>
            <a:r>
              <a:rPr lang="hu-HU" sz="3600" dirty="0"/>
              <a:t> </a:t>
            </a:r>
            <a:r>
              <a:rPr lang="hu-HU" sz="3600" dirty="0" err="1"/>
              <a:t>manage</a:t>
            </a:r>
            <a:r>
              <a:rPr lang="hu-HU" sz="3600" dirty="0"/>
              <a:t> the </a:t>
            </a:r>
            <a:r>
              <a:rPr lang="hu-HU" sz="3600" dirty="0" err="1"/>
              <a:t>balance</a:t>
            </a:r>
            <a:r>
              <a:rPr lang="hu-HU" sz="3600" dirty="0"/>
              <a:t> </a:t>
            </a:r>
            <a:r>
              <a:rPr lang="hu-HU" sz="3600" dirty="0" err="1"/>
              <a:t>between</a:t>
            </a:r>
            <a:r>
              <a:rPr lang="hu-HU" sz="3600" dirty="0"/>
              <a:t> </a:t>
            </a:r>
            <a:r>
              <a:rPr lang="hu-HU" sz="3600" dirty="0" err="1"/>
              <a:t>your</a:t>
            </a:r>
            <a:r>
              <a:rPr lang="hu-HU" sz="3600" dirty="0"/>
              <a:t> </a:t>
            </a:r>
            <a:r>
              <a:rPr lang="hu-HU" sz="3600" dirty="0" err="1"/>
              <a:t>work</a:t>
            </a:r>
            <a:r>
              <a:rPr lang="hu-HU" sz="3600" dirty="0"/>
              <a:t> and </a:t>
            </a:r>
            <a:r>
              <a:rPr lang="hu-HU" sz="3600" dirty="0" err="1"/>
              <a:t>your</a:t>
            </a:r>
            <a:r>
              <a:rPr lang="hu-HU" sz="3600" dirty="0"/>
              <a:t> life</a:t>
            </a:r>
          </a:p>
          <a:p>
            <a:endParaRPr lang="hu-HU" sz="3000"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002" y="5591274"/>
            <a:ext cx="4680046" cy="793267"/>
          </a:xfrm>
          <a:prstGeom prst="rect">
            <a:avLst/>
          </a:prstGeom>
        </p:spPr>
      </p:pic>
    </p:spTree>
    <p:extLst>
      <p:ext uri="{BB962C8B-B14F-4D97-AF65-F5344CB8AC3E}">
        <p14:creationId xmlns:p14="http://schemas.microsoft.com/office/powerpoint/2010/main" val="84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chemeClr val="tx1"/>
                </a:solidFill>
              </a:rPr>
              <a:t>British Telecom</a:t>
            </a:r>
          </a:p>
        </p:txBody>
      </p:sp>
      <p:sp>
        <p:nvSpPr>
          <p:cNvPr id="3" name="Tartalom helye 2"/>
          <p:cNvSpPr>
            <a:spLocks noGrp="1"/>
          </p:cNvSpPr>
          <p:nvPr>
            <p:ph sz="quarter" idx="1"/>
          </p:nvPr>
        </p:nvSpPr>
        <p:spPr>
          <a:xfrm>
            <a:off x="628650" y="2226469"/>
            <a:ext cx="7696200" cy="3263504"/>
          </a:xfrm>
        </p:spPr>
        <p:txBody>
          <a:bodyPr>
            <a:normAutofit/>
          </a:bodyPr>
          <a:lstStyle/>
          <a:p>
            <a:r>
              <a:rPr lang="hu-HU" sz="3600" dirty="0"/>
              <a:t> </a:t>
            </a:r>
            <a:r>
              <a:rPr lang="hu-HU" sz="3600" dirty="0" err="1"/>
              <a:t>Flexible</a:t>
            </a:r>
            <a:r>
              <a:rPr lang="hu-HU" sz="3600" dirty="0"/>
              <a:t> </a:t>
            </a:r>
            <a:r>
              <a:rPr lang="hu-HU" sz="3600" dirty="0" err="1"/>
              <a:t>working</a:t>
            </a:r>
            <a:endParaRPr lang="hu-HU" sz="3600" dirty="0"/>
          </a:p>
          <a:p>
            <a:r>
              <a:rPr lang="hu-HU" sz="3600" dirty="0"/>
              <a:t> </a:t>
            </a:r>
            <a:r>
              <a:rPr lang="hu-HU" sz="3600" dirty="0" err="1"/>
              <a:t>Alternative</a:t>
            </a:r>
            <a:r>
              <a:rPr lang="hu-HU" sz="3600" dirty="0"/>
              <a:t> </a:t>
            </a:r>
            <a:r>
              <a:rPr lang="hu-HU" sz="3600" dirty="0" err="1"/>
              <a:t>working</a:t>
            </a:r>
            <a:r>
              <a:rPr lang="hu-HU" sz="3600" dirty="0"/>
              <a:t> </a:t>
            </a:r>
            <a:r>
              <a:rPr lang="hu-HU" sz="3600" dirty="0" err="1"/>
              <a:t>arrangements</a:t>
            </a:r>
            <a:endParaRPr lang="hu-HU" sz="3600" dirty="0"/>
          </a:p>
          <a:p>
            <a:r>
              <a:rPr lang="hu-HU" sz="3600" dirty="0"/>
              <a:t> </a:t>
            </a:r>
            <a:r>
              <a:rPr lang="hu-HU" sz="3600" dirty="0" err="1"/>
              <a:t>Pension</a:t>
            </a:r>
            <a:r>
              <a:rPr lang="hu-HU" sz="3600" dirty="0"/>
              <a:t> and life </a:t>
            </a:r>
            <a:r>
              <a:rPr lang="hu-HU" sz="3600" dirty="0" err="1"/>
              <a:t>benefits</a:t>
            </a:r>
            <a:r>
              <a:rPr lang="hu-HU" sz="3600" dirty="0"/>
              <a:t> </a:t>
            </a:r>
          </a:p>
          <a:p>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348" y="4084948"/>
            <a:ext cx="4183380" cy="1987106"/>
          </a:xfrm>
          <a:prstGeom prst="rect">
            <a:avLst/>
          </a:prstGeom>
        </p:spPr>
      </p:pic>
    </p:spTree>
    <p:extLst>
      <p:ext uri="{BB962C8B-B14F-4D97-AF65-F5344CB8AC3E}">
        <p14:creationId xmlns:p14="http://schemas.microsoft.com/office/powerpoint/2010/main" val="42686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a:solidFill>
                  <a:schemeClr val="tx1"/>
                </a:solidFill>
              </a:rPr>
              <a:t>IT </a:t>
            </a:r>
            <a:r>
              <a:rPr lang="hu-HU" sz="4200" dirty="0" err="1">
                <a:solidFill>
                  <a:schemeClr val="tx1"/>
                </a:solidFill>
              </a:rPr>
              <a:t>Services</a:t>
            </a:r>
            <a:endParaRPr lang="hu-HU" sz="4200" dirty="0">
              <a:solidFill>
                <a:schemeClr val="tx1"/>
              </a:solidFill>
            </a:endParaRPr>
          </a:p>
        </p:txBody>
      </p:sp>
      <p:sp>
        <p:nvSpPr>
          <p:cNvPr id="3" name="Tartalom helye 2"/>
          <p:cNvSpPr>
            <a:spLocks noGrp="1"/>
          </p:cNvSpPr>
          <p:nvPr>
            <p:ph sz="quarter" idx="1"/>
          </p:nvPr>
        </p:nvSpPr>
        <p:spPr>
          <a:xfrm>
            <a:off x="612648" y="1978819"/>
            <a:ext cx="7467600" cy="3263504"/>
          </a:xfrm>
        </p:spPr>
        <p:txBody>
          <a:bodyPr>
            <a:normAutofit/>
          </a:bodyPr>
          <a:lstStyle/>
          <a:p>
            <a:r>
              <a:rPr lang="hu-HU" sz="3600" dirty="0"/>
              <a:t> Free sporting </a:t>
            </a:r>
            <a:r>
              <a:rPr lang="hu-HU" sz="3600" dirty="0" err="1"/>
              <a:t>facilities</a:t>
            </a:r>
            <a:endParaRPr lang="hu-HU" sz="3600" dirty="0"/>
          </a:p>
          <a:p>
            <a:r>
              <a:rPr lang="hu-HU" sz="3600" dirty="0"/>
              <a:t> </a:t>
            </a:r>
            <a:r>
              <a:rPr lang="hu-HU" sz="3600" dirty="0" err="1"/>
              <a:t>Cafeteria</a:t>
            </a:r>
            <a:endParaRPr lang="hu-HU" sz="3600" dirty="0"/>
          </a:p>
          <a:p>
            <a:r>
              <a:rPr lang="hu-HU" sz="3600" dirty="0"/>
              <a:t> </a:t>
            </a:r>
            <a:r>
              <a:rPr lang="hu-HU" sz="3600" dirty="0" err="1"/>
              <a:t>Corporate</a:t>
            </a:r>
            <a:r>
              <a:rPr lang="hu-HU" sz="3600" dirty="0"/>
              <a:t> </a:t>
            </a:r>
            <a:r>
              <a:rPr lang="hu-HU" sz="3600" dirty="0" err="1"/>
              <a:t>events</a:t>
            </a:r>
            <a:endParaRPr lang="hu-HU" sz="3600" dirty="0"/>
          </a:p>
          <a:p>
            <a:r>
              <a:rPr lang="hu-HU" sz="3600" dirty="0"/>
              <a:t> </a:t>
            </a:r>
            <a:r>
              <a:rPr lang="hu-HU" sz="3600" dirty="0" err="1"/>
              <a:t>Language</a:t>
            </a:r>
            <a:r>
              <a:rPr lang="hu-HU" sz="3600" dirty="0"/>
              <a:t> </a:t>
            </a:r>
            <a:r>
              <a:rPr lang="hu-HU" sz="3600" dirty="0" err="1"/>
              <a:t>learning</a:t>
            </a:r>
            <a:endParaRPr lang="hu-HU" sz="3600" dirty="0"/>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307" y="4702147"/>
            <a:ext cx="4383741" cy="1575651"/>
          </a:xfrm>
          <a:prstGeom prst="rect">
            <a:avLst/>
          </a:prstGeom>
        </p:spPr>
      </p:pic>
    </p:spTree>
    <p:extLst>
      <p:ext uri="{BB962C8B-B14F-4D97-AF65-F5344CB8AC3E}">
        <p14:creationId xmlns:p14="http://schemas.microsoft.com/office/powerpoint/2010/main" val="38302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095500"/>
            <a:ext cx="6477000" cy="1924050"/>
          </a:xfrm>
        </p:spPr>
        <p:txBody>
          <a:bodyPr/>
          <a:lstStyle/>
          <a:p>
            <a:r>
              <a:rPr lang="hu-HU" sz="4800" dirty="0"/>
              <a:t>I. </a:t>
            </a:r>
            <a:r>
              <a:rPr lang="hu-HU" sz="4800" cap="none" dirty="0" err="1"/>
              <a:t>Legitimate</a:t>
            </a:r>
            <a:r>
              <a:rPr lang="hu-HU" sz="4800" cap="none" dirty="0"/>
              <a:t> </a:t>
            </a:r>
            <a:r>
              <a:rPr lang="hu-HU" sz="4800" cap="none" dirty="0" err="1"/>
              <a:t>background</a:t>
            </a:r>
            <a:r>
              <a:rPr lang="hu-HU" sz="4800" cap="none" dirty="0"/>
              <a:t> of </a:t>
            </a:r>
            <a:r>
              <a:rPr lang="hu-HU" sz="4800" cap="none" dirty="0" err="1"/>
              <a:t>working</a:t>
            </a:r>
            <a:r>
              <a:rPr lang="hu-HU" sz="4800" cap="none" dirty="0"/>
              <a:t> </a:t>
            </a:r>
            <a:r>
              <a:rPr lang="hu-HU" sz="4800" cap="none" dirty="0" err="1"/>
              <a:t>conditions</a:t>
            </a:r>
            <a:r>
              <a:rPr lang="hu-HU" sz="4800" cap="none" dirty="0"/>
              <a:t> </a:t>
            </a:r>
            <a:endParaRPr lang="hu-HU" sz="4800" dirty="0"/>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343805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13954" y="114421"/>
            <a:ext cx="7773338" cy="1197133"/>
          </a:xfrm>
        </p:spPr>
        <p:txBody>
          <a:bodyPr/>
          <a:lstStyle/>
          <a:p>
            <a:r>
              <a:rPr lang="hu-HU" sz="4200" dirty="0">
                <a:solidFill>
                  <a:schemeClr val="tx1"/>
                </a:solidFill>
              </a:rPr>
              <a:t>Vodafone </a:t>
            </a:r>
            <a:r>
              <a:rPr lang="hu-HU" sz="4200" dirty="0" err="1">
                <a:solidFill>
                  <a:schemeClr val="tx1"/>
                </a:solidFill>
              </a:rPr>
              <a:t>Shared</a:t>
            </a:r>
            <a:r>
              <a:rPr lang="hu-HU" sz="4200" dirty="0">
                <a:solidFill>
                  <a:schemeClr val="tx1"/>
                </a:solidFill>
              </a:rPr>
              <a:t> </a:t>
            </a:r>
            <a:r>
              <a:rPr lang="hu-HU" sz="4200" dirty="0" err="1">
                <a:solidFill>
                  <a:schemeClr val="tx1"/>
                </a:solidFill>
              </a:rPr>
              <a:t>Services</a:t>
            </a:r>
            <a:endParaRPr lang="hu-HU" sz="4200" dirty="0">
              <a:solidFill>
                <a:schemeClr val="tx1"/>
              </a:solidFill>
            </a:endParaRPr>
          </a:p>
        </p:txBody>
      </p:sp>
      <p:sp>
        <p:nvSpPr>
          <p:cNvPr id="3" name="Tartalom helye 2"/>
          <p:cNvSpPr>
            <a:spLocks noGrp="1"/>
          </p:cNvSpPr>
          <p:nvPr>
            <p:ph sz="quarter" idx="1"/>
          </p:nvPr>
        </p:nvSpPr>
        <p:spPr>
          <a:xfrm>
            <a:off x="245745" y="2048161"/>
            <a:ext cx="6840855" cy="4676489"/>
          </a:xfrm>
        </p:spPr>
        <p:txBody>
          <a:bodyPr>
            <a:noAutofit/>
          </a:bodyPr>
          <a:lstStyle/>
          <a:p>
            <a:r>
              <a:rPr lang="hu-HU" sz="3600" dirty="0"/>
              <a:t> H</a:t>
            </a:r>
            <a:r>
              <a:rPr lang="en-GB" sz="3600" dirty="0" err="1"/>
              <a:t>uge</a:t>
            </a:r>
            <a:r>
              <a:rPr lang="en-GB" sz="3600" dirty="0"/>
              <a:t> emphasise on the well-being of the </a:t>
            </a:r>
            <a:r>
              <a:rPr lang="hu-HU" sz="3600" dirty="0"/>
              <a:t> </a:t>
            </a:r>
            <a:r>
              <a:rPr lang="en-GB" sz="3600" dirty="0"/>
              <a:t>person</a:t>
            </a:r>
            <a:r>
              <a:rPr lang="hu-HU" sz="3600" dirty="0"/>
              <a:t>ne</a:t>
            </a:r>
            <a:r>
              <a:rPr lang="en-GB" sz="3600" dirty="0"/>
              <a:t>l</a:t>
            </a:r>
            <a:endParaRPr lang="hu-HU" sz="3600" dirty="0"/>
          </a:p>
          <a:p>
            <a:r>
              <a:rPr lang="hu-HU" sz="3600" dirty="0"/>
              <a:t> S</a:t>
            </a:r>
            <a:r>
              <a:rPr lang="en-GB" sz="3600" dirty="0"/>
              <a:t>porting opportunities</a:t>
            </a:r>
            <a:r>
              <a:rPr lang="hu-HU" sz="3600" dirty="0"/>
              <a:t>, </a:t>
            </a:r>
            <a:r>
              <a:rPr lang="hu-HU" sz="3600" dirty="0" err="1"/>
              <a:t>gaming</a:t>
            </a:r>
            <a:r>
              <a:rPr lang="hu-HU" sz="3600" dirty="0"/>
              <a:t> </a:t>
            </a:r>
            <a:r>
              <a:rPr lang="hu-HU" sz="3600" dirty="0" err="1"/>
              <a:t>room</a:t>
            </a:r>
            <a:endParaRPr lang="hu-HU" sz="3600" dirty="0"/>
          </a:p>
          <a:p>
            <a:r>
              <a:rPr lang="hu-HU" sz="3600" dirty="0"/>
              <a:t> </a:t>
            </a:r>
            <a:r>
              <a:rPr lang="en-GB" sz="3600" dirty="0"/>
              <a:t>‘</a:t>
            </a:r>
            <a:r>
              <a:rPr lang="hu-HU" sz="3600" dirty="0"/>
              <a:t>C</a:t>
            </a:r>
            <a:r>
              <a:rPr lang="en-GB" sz="3600" dirty="0" err="1"/>
              <a:t>aves’</a:t>
            </a:r>
            <a:r>
              <a:rPr lang="en-GB" sz="3600" dirty="0"/>
              <a:t> </a:t>
            </a:r>
            <a:endParaRPr lang="hu-HU" sz="3600" dirty="0"/>
          </a:p>
          <a:p>
            <a:r>
              <a:rPr lang="hu-HU" sz="3600" dirty="0"/>
              <a:t> T</a:t>
            </a:r>
            <a:r>
              <a:rPr lang="en-GB" sz="3600" dirty="0"/>
              <a:t>he best comfort for the workers</a:t>
            </a:r>
            <a:endParaRPr lang="hu-HU" sz="3600" dirty="0"/>
          </a:p>
          <a:p>
            <a:r>
              <a:rPr lang="hu-HU" sz="3600" dirty="0"/>
              <a:t> S</a:t>
            </a:r>
            <a:r>
              <a:rPr lang="en-GB" sz="3600" dirty="0" err="1"/>
              <a:t>pecial</a:t>
            </a:r>
            <a:r>
              <a:rPr lang="en-GB" sz="3600" dirty="0"/>
              <a:t> partnerships</a:t>
            </a:r>
            <a:r>
              <a:rPr lang="hu-HU" sz="3600" dirty="0"/>
              <a:t> </a:t>
            </a:r>
            <a:r>
              <a:rPr lang="hu-HU" sz="3600" dirty="0">
                <a:sym typeface="Wingdings" panose="05000000000000000000" pitchFamily="2" charset="2"/>
              </a:rPr>
              <a:t> </a:t>
            </a:r>
            <a:r>
              <a:rPr lang="en-GB" sz="3600" dirty="0"/>
              <a:t>unique reductions </a:t>
            </a:r>
            <a:endParaRPr lang="hu-HU" sz="3600" dirty="0"/>
          </a:p>
          <a:p>
            <a:endParaRPr lang="hu-HU" sz="3000"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99" y="4113679"/>
            <a:ext cx="3613801" cy="2610971"/>
          </a:xfrm>
          <a:prstGeom prst="rect">
            <a:avLst/>
          </a:prstGeom>
        </p:spPr>
      </p:pic>
    </p:spTree>
    <p:extLst>
      <p:ext uri="{BB962C8B-B14F-4D97-AF65-F5344CB8AC3E}">
        <p14:creationId xmlns:p14="http://schemas.microsoft.com/office/powerpoint/2010/main" val="6233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500" b="1" dirty="0">
                <a:solidFill>
                  <a:schemeClr val="tx1"/>
                </a:solidFill>
              </a:rPr>
              <a:t>Financial Sector</a:t>
            </a:r>
          </a:p>
        </p:txBody>
      </p:sp>
      <p:sp>
        <p:nvSpPr>
          <p:cNvPr id="3" name="Tartalom helye 2"/>
          <p:cNvSpPr>
            <a:spLocks noGrp="1"/>
          </p:cNvSpPr>
          <p:nvPr>
            <p:ph sz="quarter" idx="1"/>
          </p:nvPr>
        </p:nvSpPr>
        <p:spPr>
          <a:xfrm>
            <a:off x="361950" y="2262381"/>
            <a:ext cx="8153400" cy="4957354"/>
          </a:xfrm>
        </p:spPr>
        <p:txBody>
          <a:bodyPr/>
          <a:lstStyle/>
          <a:p>
            <a:r>
              <a:rPr lang="hu-HU" sz="3600" dirty="0"/>
              <a:t>Price </a:t>
            </a:r>
            <a:r>
              <a:rPr lang="hu-HU" sz="3600" dirty="0" err="1"/>
              <a:t>Waterhouse</a:t>
            </a:r>
            <a:r>
              <a:rPr lang="hu-HU" sz="3600" dirty="0"/>
              <a:t> </a:t>
            </a:r>
            <a:r>
              <a:rPr lang="hu-HU" sz="3600" dirty="0" err="1"/>
              <a:t>Coopers</a:t>
            </a:r>
            <a:endParaRPr lang="hu-HU" sz="36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40" y="2257771"/>
            <a:ext cx="4566810" cy="3923393"/>
          </a:xfrm>
          <a:prstGeom prst="rect">
            <a:avLst/>
          </a:prstGeom>
        </p:spPr>
      </p:pic>
    </p:spTree>
    <p:extLst>
      <p:ext uri="{BB962C8B-B14F-4D97-AF65-F5344CB8AC3E}">
        <p14:creationId xmlns:p14="http://schemas.microsoft.com/office/powerpoint/2010/main" val="759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200" dirty="0">
                <a:solidFill>
                  <a:schemeClr val="tx1"/>
                </a:solidFill>
              </a:rPr>
              <a:t>Price </a:t>
            </a:r>
            <a:r>
              <a:rPr lang="hu-HU" sz="4200" dirty="0" err="1">
                <a:solidFill>
                  <a:schemeClr val="tx1"/>
                </a:solidFill>
              </a:rPr>
              <a:t>Waterhouse</a:t>
            </a:r>
            <a:r>
              <a:rPr lang="hu-HU" sz="4200" dirty="0">
                <a:solidFill>
                  <a:schemeClr val="tx1"/>
                </a:solidFill>
              </a:rPr>
              <a:t> </a:t>
            </a:r>
            <a:r>
              <a:rPr lang="hu-HU" sz="4200" dirty="0" err="1">
                <a:solidFill>
                  <a:schemeClr val="tx1"/>
                </a:solidFill>
              </a:rPr>
              <a:t>Coopers</a:t>
            </a:r>
            <a:endParaRPr lang="hu-HU" sz="4200" dirty="0">
              <a:solidFill>
                <a:schemeClr val="tx1"/>
              </a:solidFill>
            </a:endParaRPr>
          </a:p>
        </p:txBody>
      </p:sp>
      <p:sp>
        <p:nvSpPr>
          <p:cNvPr id="3" name="Tartalom helye 2"/>
          <p:cNvSpPr>
            <a:spLocks noGrp="1"/>
          </p:cNvSpPr>
          <p:nvPr>
            <p:ph sz="quarter" idx="1"/>
          </p:nvPr>
        </p:nvSpPr>
        <p:spPr>
          <a:xfrm>
            <a:off x="350813" y="1900313"/>
            <a:ext cx="6735787" cy="4729087"/>
          </a:xfrm>
        </p:spPr>
        <p:txBody>
          <a:bodyPr>
            <a:noAutofit/>
          </a:bodyPr>
          <a:lstStyle/>
          <a:p>
            <a:r>
              <a:rPr lang="hu-HU" sz="3600" dirty="0"/>
              <a:t> </a:t>
            </a:r>
            <a:r>
              <a:rPr lang="hu-HU" sz="3600" dirty="0" err="1"/>
              <a:t>Flexible</a:t>
            </a:r>
            <a:r>
              <a:rPr lang="hu-HU" sz="3600" dirty="0"/>
              <a:t> </a:t>
            </a:r>
            <a:r>
              <a:rPr lang="hu-HU" sz="3600" dirty="0" err="1"/>
              <a:t>working</a:t>
            </a:r>
            <a:r>
              <a:rPr lang="hu-HU" sz="3600" dirty="0"/>
              <a:t> </a:t>
            </a:r>
            <a:r>
              <a:rPr lang="hu-HU" sz="3600" dirty="0" err="1"/>
              <a:t>arrangements</a:t>
            </a:r>
            <a:endParaRPr lang="hu-HU" sz="3600" dirty="0"/>
          </a:p>
          <a:p>
            <a:r>
              <a:rPr lang="hu-HU" sz="3600" dirty="0"/>
              <a:t> </a:t>
            </a:r>
            <a:r>
              <a:rPr lang="hu-HU" sz="3600" dirty="0" err="1"/>
              <a:t>Sabbatical</a:t>
            </a:r>
            <a:r>
              <a:rPr lang="hu-HU" sz="3600" dirty="0"/>
              <a:t> policy</a:t>
            </a:r>
          </a:p>
          <a:p>
            <a:r>
              <a:rPr lang="hu-HU" sz="3600" dirty="0"/>
              <a:t> </a:t>
            </a:r>
            <a:r>
              <a:rPr lang="hu-HU" sz="3600" dirty="0" err="1"/>
              <a:t>Cafeteria</a:t>
            </a:r>
            <a:r>
              <a:rPr lang="hu-HU" sz="3600" dirty="0"/>
              <a:t> </a:t>
            </a:r>
            <a:r>
              <a:rPr lang="hu-HU" sz="3600" dirty="0" err="1"/>
              <a:t>system</a:t>
            </a:r>
            <a:endParaRPr lang="hu-HU" sz="3600" dirty="0"/>
          </a:p>
          <a:p>
            <a:r>
              <a:rPr lang="hu-HU" sz="3600" dirty="0"/>
              <a:t> Health </a:t>
            </a:r>
            <a:r>
              <a:rPr lang="hu-HU" sz="3600" dirty="0" err="1"/>
              <a:t>Protection</a:t>
            </a:r>
            <a:r>
              <a:rPr lang="hu-HU" sz="3600" dirty="0"/>
              <a:t> program</a:t>
            </a:r>
          </a:p>
          <a:p>
            <a:r>
              <a:rPr lang="hu-HU" sz="3600" dirty="0"/>
              <a:t> Sport </a:t>
            </a:r>
            <a:r>
              <a:rPr lang="hu-HU" sz="3600" dirty="0" err="1"/>
              <a:t>opportunities</a:t>
            </a:r>
            <a:endParaRPr lang="hu-HU" sz="3600" dirty="0"/>
          </a:p>
          <a:p>
            <a:r>
              <a:rPr lang="hu-HU" sz="3600" dirty="0"/>
              <a:t> </a:t>
            </a:r>
            <a:r>
              <a:rPr lang="hu-HU" sz="3600" dirty="0" err="1"/>
              <a:t>Running</a:t>
            </a:r>
            <a:r>
              <a:rPr lang="hu-HU" sz="3600" dirty="0"/>
              <a:t> </a:t>
            </a:r>
            <a:r>
              <a:rPr lang="hu-HU" sz="3600" dirty="0" err="1"/>
              <a:t>competitions</a:t>
            </a:r>
            <a:endParaRPr lang="hu-HU" sz="3600" dirty="0"/>
          </a:p>
          <a:p>
            <a:r>
              <a:rPr lang="hu-HU" sz="3600" dirty="0"/>
              <a:t> </a:t>
            </a:r>
            <a:r>
              <a:rPr lang="hu-HU" sz="3600" dirty="0" err="1"/>
              <a:t>Tennis</a:t>
            </a:r>
            <a:r>
              <a:rPr lang="hu-HU" sz="3600" dirty="0"/>
              <a:t>, squash </a:t>
            </a:r>
            <a:r>
              <a:rPr lang="hu-HU" sz="3600" dirty="0" err="1"/>
              <a:t>tornaments</a:t>
            </a:r>
            <a:endParaRPr lang="hu-HU" sz="36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612" y="4764834"/>
            <a:ext cx="3717036" cy="1235915"/>
          </a:xfrm>
          <a:prstGeom prst="rect">
            <a:avLst/>
          </a:prstGeom>
        </p:spPr>
      </p:pic>
    </p:spTree>
    <p:extLst>
      <p:ext uri="{BB962C8B-B14F-4D97-AF65-F5344CB8AC3E}">
        <p14:creationId xmlns:p14="http://schemas.microsoft.com/office/powerpoint/2010/main" val="22105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200" dirty="0">
                <a:solidFill>
                  <a:schemeClr val="tx1"/>
                </a:solidFill>
              </a:rPr>
              <a:t>Price </a:t>
            </a:r>
            <a:r>
              <a:rPr lang="hu-HU" sz="4200" dirty="0" err="1">
                <a:solidFill>
                  <a:schemeClr val="tx1"/>
                </a:solidFill>
              </a:rPr>
              <a:t>Waterhouse</a:t>
            </a:r>
            <a:r>
              <a:rPr lang="hu-HU" sz="4200" dirty="0">
                <a:solidFill>
                  <a:schemeClr val="tx1"/>
                </a:solidFill>
              </a:rPr>
              <a:t> </a:t>
            </a:r>
            <a:r>
              <a:rPr lang="hu-HU" sz="4200" dirty="0" err="1">
                <a:solidFill>
                  <a:schemeClr val="tx1"/>
                </a:solidFill>
              </a:rPr>
              <a:t>Coopers</a:t>
            </a:r>
            <a:endParaRPr lang="hu-HU" sz="4200" dirty="0">
              <a:solidFill>
                <a:schemeClr val="tx1"/>
              </a:solidFill>
            </a:endParaRPr>
          </a:p>
        </p:txBody>
      </p:sp>
      <p:sp>
        <p:nvSpPr>
          <p:cNvPr id="3" name="Tartalom helye 2"/>
          <p:cNvSpPr>
            <a:spLocks noGrp="1"/>
          </p:cNvSpPr>
          <p:nvPr>
            <p:ph sz="quarter" idx="1"/>
          </p:nvPr>
        </p:nvSpPr>
        <p:spPr>
          <a:xfrm>
            <a:off x="350813" y="1900313"/>
            <a:ext cx="6556717" cy="4557637"/>
          </a:xfrm>
        </p:spPr>
        <p:txBody>
          <a:bodyPr>
            <a:noAutofit/>
          </a:bodyPr>
          <a:lstStyle/>
          <a:p>
            <a:r>
              <a:rPr lang="hu-HU" sz="3600" dirty="0"/>
              <a:t> „</a:t>
            </a:r>
            <a:r>
              <a:rPr lang="hu-HU" sz="3600" dirty="0" err="1"/>
              <a:t>Recharge</a:t>
            </a:r>
            <a:r>
              <a:rPr lang="hu-HU" sz="3600" dirty="0"/>
              <a:t> </a:t>
            </a:r>
            <a:r>
              <a:rPr lang="hu-HU" sz="3600" dirty="0" err="1"/>
              <a:t>your</a:t>
            </a:r>
            <a:r>
              <a:rPr lang="hu-HU" sz="3600" dirty="0"/>
              <a:t> </a:t>
            </a:r>
            <a:r>
              <a:rPr lang="hu-HU" sz="3600" dirty="0" err="1"/>
              <a:t>batteries</a:t>
            </a:r>
            <a:r>
              <a:rPr lang="hu-HU" sz="3600" dirty="0"/>
              <a:t>” </a:t>
            </a:r>
            <a:r>
              <a:rPr lang="hu-HU" sz="3600" dirty="0" err="1"/>
              <a:t>day</a:t>
            </a:r>
            <a:endParaRPr lang="hu-HU" sz="3600" dirty="0"/>
          </a:p>
          <a:p>
            <a:r>
              <a:rPr lang="hu-HU" sz="3600" dirty="0"/>
              <a:t> MOL BUBI </a:t>
            </a:r>
            <a:r>
              <a:rPr lang="hu-HU" sz="3600" dirty="0" err="1"/>
              <a:t>contribution</a:t>
            </a:r>
            <a:endParaRPr lang="hu-HU" sz="3600" dirty="0"/>
          </a:p>
          <a:p>
            <a:r>
              <a:rPr lang="hu-HU" sz="3600" dirty="0"/>
              <a:t> BRAVO </a:t>
            </a:r>
            <a:r>
              <a:rPr lang="hu-HU" sz="3600" dirty="0" err="1"/>
              <a:t>cards</a:t>
            </a:r>
            <a:endParaRPr lang="hu-HU" sz="3600" dirty="0"/>
          </a:p>
          <a:p>
            <a:r>
              <a:rPr lang="hu-HU" sz="3600" dirty="0"/>
              <a:t> </a:t>
            </a:r>
            <a:r>
              <a:rPr lang="hu-HU" sz="3600" dirty="0" err="1"/>
              <a:t>Well</a:t>
            </a:r>
            <a:r>
              <a:rPr lang="hu-HU" sz="3600" dirty="0"/>
              <a:t>-being </a:t>
            </a:r>
            <a:r>
              <a:rPr lang="hu-HU" sz="3600" dirty="0" err="1"/>
              <a:t>Calendar</a:t>
            </a:r>
            <a:endParaRPr lang="hu-HU" sz="3600" dirty="0"/>
          </a:p>
          <a:p>
            <a:r>
              <a:rPr lang="hu-HU" sz="3600" dirty="0"/>
              <a:t> </a:t>
            </a:r>
            <a:r>
              <a:rPr lang="hu-HU" sz="3600" dirty="0" err="1"/>
              <a:t>Away</a:t>
            </a:r>
            <a:r>
              <a:rPr lang="hu-HU" sz="3600" dirty="0"/>
              <a:t> Day/</a:t>
            </a:r>
            <a:r>
              <a:rPr lang="hu-HU" sz="3600" dirty="0" err="1"/>
              <a:t>Sports</a:t>
            </a:r>
            <a:r>
              <a:rPr lang="hu-HU" sz="3600" dirty="0"/>
              <a:t> Day</a:t>
            </a:r>
          </a:p>
          <a:p>
            <a:endParaRPr lang="hu-HU" sz="36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612" y="4214719"/>
            <a:ext cx="3717036" cy="1235915"/>
          </a:xfrm>
          <a:prstGeom prst="rect">
            <a:avLst/>
          </a:prstGeom>
        </p:spPr>
      </p:pic>
    </p:spTree>
    <p:extLst>
      <p:ext uri="{BB962C8B-B14F-4D97-AF65-F5344CB8AC3E}">
        <p14:creationId xmlns:p14="http://schemas.microsoft.com/office/powerpoint/2010/main" val="1281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2648" y="0"/>
            <a:ext cx="8153400" cy="1219200"/>
          </a:xfrm>
        </p:spPr>
        <p:txBody>
          <a:bodyPr/>
          <a:lstStyle/>
          <a:p>
            <a:r>
              <a:rPr lang="hu-HU" sz="4500" b="1" dirty="0">
                <a:solidFill>
                  <a:schemeClr val="tx1"/>
                </a:solidFill>
              </a:rPr>
              <a:t>Public </a:t>
            </a:r>
            <a:r>
              <a:rPr lang="hu-HU" sz="4500" b="1" dirty="0" err="1">
                <a:solidFill>
                  <a:schemeClr val="tx1"/>
                </a:solidFill>
              </a:rPr>
              <a:t>Sector</a:t>
            </a:r>
            <a:endParaRPr lang="hu-HU" sz="4500" b="1" dirty="0">
              <a:solidFill>
                <a:schemeClr val="tx1"/>
              </a:solidFill>
            </a:endParaRPr>
          </a:p>
        </p:txBody>
      </p:sp>
      <p:sp>
        <p:nvSpPr>
          <p:cNvPr id="3" name="Tartalom helye 2"/>
          <p:cNvSpPr>
            <a:spLocks noGrp="1"/>
          </p:cNvSpPr>
          <p:nvPr>
            <p:ph sz="quarter" idx="1"/>
          </p:nvPr>
        </p:nvSpPr>
        <p:spPr/>
        <p:txBody>
          <a:bodyPr/>
          <a:lstStyle/>
          <a:p>
            <a:r>
              <a:rPr lang="hu-HU" sz="3600" dirty="0" err="1"/>
              <a:t>Hungarian</a:t>
            </a:r>
            <a:r>
              <a:rPr lang="hu-HU" sz="3600" dirty="0"/>
              <a:t> </a:t>
            </a:r>
            <a:r>
              <a:rPr lang="hu-HU" sz="3600" dirty="0" err="1"/>
              <a:t>Parliament</a:t>
            </a:r>
            <a:r>
              <a:rPr lang="hu-HU" sz="3600" dirty="0"/>
              <a:t> </a:t>
            </a:r>
          </a:p>
          <a:p>
            <a:r>
              <a:rPr lang="hu-HU" sz="3600" dirty="0" err="1"/>
              <a:t>Court</a:t>
            </a:r>
            <a:r>
              <a:rPr lang="hu-HU" sz="3600" dirty="0"/>
              <a:t> of the </a:t>
            </a:r>
            <a:r>
              <a:rPr lang="hu-HU" sz="3600" dirty="0" err="1"/>
              <a:t>first</a:t>
            </a:r>
            <a:r>
              <a:rPr lang="hu-HU" sz="3600" dirty="0"/>
              <a:t> </a:t>
            </a:r>
            <a:r>
              <a:rPr lang="hu-HU" sz="3600" dirty="0" err="1"/>
              <a:t>instence</a:t>
            </a:r>
            <a:r>
              <a:rPr lang="hu-HU" sz="3600" dirty="0"/>
              <a:t> of Debrecen</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694" y="3275783"/>
            <a:ext cx="3446610" cy="3281771"/>
          </a:xfrm>
          <a:prstGeom prst="rect">
            <a:avLst/>
          </a:prstGeom>
        </p:spPr>
      </p:pic>
    </p:spTree>
    <p:extLst>
      <p:ext uri="{BB962C8B-B14F-4D97-AF65-F5344CB8AC3E}">
        <p14:creationId xmlns:p14="http://schemas.microsoft.com/office/powerpoint/2010/main" val="15425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500" dirty="0" err="1">
                <a:solidFill>
                  <a:schemeClr val="tx1"/>
                </a:solidFill>
              </a:rPr>
              <a:t>Hungarian</a:t>
            </a:r>
            <a:r>
              <a:rPr lang="hu-HU" sz="4500" dirty="0">
                <a:solidFill>
                  <a:schemeClr val="tx1"/>
                </a:solidFill>
              </a:rPr>
              <a:t> </a:t>
            </a:r>
            <a:r>
              <a:rPr lang="hu-HU" sz="4500" dirty="0" err="1">
                <a:solidFill>
                  <a:schemeClr val="tx1"/>
                </a:solidFill>
              </a:rPr>
              <a:t>Parliament</a:t>
            </a:r>
            <a:endParaRPr lang="hu-HU" sz="4500" dirty="0">
              <a:solidFill>
                <a:schemeClr val="tx1"/>
              </a:solidFill>
            </a:endParaRPr>
          </a:p>
        </p:txBody>
      </p:sp>
      <p:sp>
        <p:nvSpPr>
          <p:cNvPr id="3" name="Tartalom helye 2"/>
          <p:cNvSpPr>
            <a:spLocks noGrp="1"/>
          </p:cNvSpPr>
          <p:nvPr>
            <p:ph sz="quarter" idx="1"/>
          </p:nvPr>
        </p:nvSpPr>
        <p:spPr>
          <a:xfrm>
            <a:off x="419665" y="1474224"/>
            <a:ext cx="6941061" cy="5773994"/>
          </a:xfrm>
        </p:spPr>
        <p:txBody>
          <a:bodyPr/>
          <a:lstStyle/>
          <a:p>
            <a:r>
              <a:rPr lang="hu-HU" sz="3000" dirty="0" err="1"/>
              <a:t>Medical</a:t>
            </a:r>
            <a:r>
              <a:rPr lang="hu-HU" sz="3000" dirty="0"/>
              <a:t> </a:t>
            </a:r>
            <a:r>
              <a:rPr lang="hu-HU" sz="3000" dirty="0" err="1"/>
              <a:t>checkouts</a:t>
            </a:r>
            <a:r>
              <a:rPr lang="hu-HU" sz="3000" dirty="0"/>
              <a:t> </a:t>
            </a:r>
          </a:p>
          <a:p>
            <a:r>
              <a:rPr lang="hu-HU" sz="3000" dirty="0"/>
              <a:t> </a:t>
            </a:r>
            <a:r>
              <a:rPr lang="hu-HU" sz="3000" dirty="0" err="1"/>
              <a:t>Consultation</a:t>
            </a:r>
            <a:r>
              <a:rPr lang="hu-HU" sz="3000" dirty="0"/>
              <a:t> </a:t>
            </a:r>
            <a:r>
              <a:rPr lang="hu-HU" sz="3000" dirty="0" err="1"/>
              <a:t>with</a:t>
            </a:r>
            <a:r>
              <a:rPr lang="hu-HU" sz="3000" dirty="0"/>
              <a:t> </a:t>
            </a:r>
            <a:r>
              <a:rPr lang="hu-HU" sz="3000" dirty="0" err="1"/>
              <a:t>psychological</a:t>
            </a:r>
            <a:r>
              <a:rPr lang="hu-HU" sz="3000" dirty="0"/>
              <a:t> </a:t>
            </a:r>
            <a:r>
              <a:rPr lang="hu-HU" sz="3000" dirty="0" err="1"/>
              <a:t>expert</a:t>
            </a:r>
            <a:endParaRPr lang="hu-HU" sz="3000" dirty="0"/>
          </a:p>
          <a:p>
            <a:r>
              <a:rPr lang="hu-HU" sz="3000" dirty="0"/>
              <a:t>Sport </a:t>
            </a:r>
            <a:r>
              <a:rPr lang="hu-HU" sz="3000" dirty="0" err="1"/>
              <a:t>events</a:t>
            </a:r>
            <a:endParaRPr lang="hu-HU" sz="3000" dirty="0"/>
          </a:p>
          <a:p>
            <a:r>
              <a:rPr lang="hu-HU" sz="3000" dirty="0" err="1"/>
              <a:t>Yoga</a:t>
            </a:r>
            <a:r>
              <a:rPr lang="hu-HU" sz="3000" dirty="0"/>
              <a:t>, Aerobic </a:t>
            </a:r>
            <a:r>
              <a:rPr lang="hu-HU" sz="3000" dirty="0" err="1"/>
              <a:t>trainings</a:t>
            </a:r>
            <a:endParaRPr lang="hu-HU" sz="3000" dirty="0"/>
          </a:p>
          <a:p>
            <a:r>
              <a:rPr lang="hu-HU" sz="3000" dirty="0" err="1"/>
              <a:t>Playing</a:t>
            </a:r>
            <a:r>
              <a:rPr lang="hu-HU" sz="3000" dirty="0"/>
              <a:t> </a:t>
            </a:r>
            <a:r>
              <a:rPr lang="hu-HU" sz="3000" dirty="0" err="1"/>
              <a:t>basketball</a:t>
            </a:r>
            <a:r>
              <a:rPr lang="hu-HU" sz="3000" dirty="0"/>
              <a:t> </a:t>
            </a:r>
            <a:r>
              <a:rPr lang="hu-HU" sz="3000" dirty="0" err="1"/>
              <a:t>once</a:t>
            </a:r>
            <a:r>
              <a:rPr lang="hu-HU" sz="3000" dirty="0"/>
              <a:t> a </a:t>
            </a:r>
            <a:r>
              <a:rPr lang="hu-HU" sz="3000" dirty="0" err="1"/>
              <a:t>week</a:t>
            </a:r>
            <a:endParaRPr lang="hu-HU" sz="3000" dirty="0"/>
          </a:p>
          <a:p>
            <a:r>
              <a:rPr lang="hu-HU" sz="3000" dirty="0" err="1"/>
              <a:t>Vegetarian</a:t>
            </a:r>
            <a:r>
              <a:rPr lang="hu-HU" sz="3000" dirty="0"/>
              <a:t>, </a:t>
            </a:r>
            <a:r>
              <a:rPr lang="hu-HU" sz="3000" dirty="0" err="1"/>
              <a:t>gluetn-free</a:t>
            </a:r>
            <a:r>
              <a:rPr lang="hu-HU" sz="3000" dirty="0"/>
              <a:t>, </a:t>
            </a:r>
            <a:r>
              <a:rPr lang="hu-HU" sz="3000" dirty="0" err="1"/>
              <a:t>lactose-free</a:t>
            </a:r>
            <a:r>
              <a:rPr lang="hu-HU" sz="3000" dirty="0"/>
              <a:t> </a:t>
            </a:r>
            <a:r>
              <a:rPr lang="hu-HU" sz="3000" dirty="0" err="1"/>
              <a:t>menu</a:t>
            </a:r>
            <a:endParaRPr lang="hu-HU" sz="3000" dirty="0"/>
          </a:p>
          <a:p>
            <a:r>
              <a:rPr lang="hu-HU" sz="3000" dirty="0" err="1"/>
              <a:t>Healthy</a:t>
            </a:r>
            <a:r>
              <a:rPr lang="hu-HU" sz="3000" dirty="0"/>
              <a:t> </a:t>
            </a:r>
            <a:r>
              <a:rPr lang="hu-HU" sz="3000" dirty="0" err="1"/>
              <a:t>food</a:t>
            </a:r>
            <a:endParaRPr lang="hu-HU" sz="3000" dirty="0"/>
          </a:p>
          <a:p>
            <a:r>
              <a:rPr lang="hu-HU" sz="3200" dirty="0" err="1"/>
              <a:t>Ophthalmological</a:t>
            </a:r>
            <a:r>
              <a:rPr lang="hu-HU" sz="3200" dirty="0"/>
              <a:t> </a:t>
            </a:r>
            <a:r>
              <a:rPr lang="hu-HU" sz="3000" dirty="0" err="1"/>
              <a:t>checkouts</a:t>
            </a:r>
            <a:endParaRPr lang="hu-HU" sz="3000" dirty="0"/>
          </a:p>
          <a:p>
            <a:r>
              <a:rPr lang="hu-HU" sz="3000" dirty="0" err="1"/>
              <a:t>Freetime</a:t>
            </a:r>
            <a:r>
              <a:rPr lang="hu-HU" sz="3000" dirty="0"/>
              <a:t> </a:t>
            </a:r>
            <a:r>
              <a:rPr lang="hu-HU" sz="3000" dirty="0" err="1"/>
              <a:t>activities</a:t>
            </a:r>
            <a:r>
              <a:rPr lang="hu-HU" sz="3000" dirty="0"/>
              <a:t> – </a:t>
            </a:r>
            <a:r>
              <a:rPr lang="hu-HU" sz="3000" dirty="0" err="1"/>
              <a:t>castle</a:t>
            </a:r>
            <a:r>
              <a:rPr lang="hu-HU" sz="3000" dirty="0"/>
              <a:t> </a:t>
            </a:r>
            <a:r>
              <a:rPr lang="hu-HU" sz="3000" dirty="0" err="1"/>
              <a:t>visiting</a:t>
            </a:r>
            <a:r>
              <a:rPr lang="hu-HU" sz="3000" dirty="0"/>
              <a:t>, </a:t>
            </a:r>
            <a:r>
              <a:rPr lang="hu-HU" sz="3000" dirty="0" err="1"/>
              <a:t>adventure</a:t>
            </a:r>
            <a:r>
              <a:rPr lang="hu-HU" sz="3000" dirty="0"/>
              <a:t> park</a:t>
            </a:r>
          </a:p>
          <a:p>
            <a:endParaRPr lang="hu-HU" sz="3000" dirty="0"/>
          </a:p>
          <a:p>
            <a:endParaRPr lang="hu-HU" sz="3000" dirty="0"/>
          </a:p>
          <a:p>
            <a:endParaRPr lang="hu-HU" sz="3000" dirty="0"/>
          </a:p>
          <a:p>
            <a:endParaRPr lang="hu-HU" sz="3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200" y="4499020"/>
            <a:ext cx="3299952" cy="1490478"/>
          </a:xfrm>
          <a:prstGeom prst="rect">
            <a:avLst/>
          </a:prstGeom>
        </p:spPr>
      </p:pic>
    </p:spTree>
    <p:extLst>
      <p:ext uri="{BB962C8B-B14F-4D97-AF65-F5344CB8AC3E}">
        <p14:creationId xmlns:p14="http://schemas.microsoft.com/office/powerpoint/2010/main" val="33860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400" dirty="0" err="1">
                <a:solidFill>
                  <a:schemeClr val="tx1"/>
                </a:solidFill>
              </a:rPr>
              <a:t>Court</a:t>
            </a:r>
            <a:r>
              <a:rPr lang="hu-HU" sz="4400" dirty="0">
                <a:solidFill>
                  <a:schemeClr val="tx1"/>
                </a:solidFill>
              </a:rPr>
              <a:t> of Debrecen</a:t>
            </a:r>
          </a:p>
        </p:txBody>
      </p:sp>
      <p:sp>
        <p:nvSpPr>
          <p:cNvPr id="3" name="Tartalom helye 2"/>
          <p:cNvSpPr>
            <a:spLocks noGrp="1"/>
          </p:cNvSpPr>
          <p:nvPr>
            <p:ph sz="quarter" idx="1"/>
          </p:nvPr>
        </p:nvSpPr>
        <p:spPr>
          <a:xfrm>
            <a:off x="369651" y="1716214"/>
            <a:ext cx="8396397" cy="5638800"/>
          </a:xfrm>
        </p:spPr>
        <p:txBody>
          <a:bodyPr/>
          <a:lstStyle/>
          <a:p>
            <a:r>
              <a:rPr lang="hu-HU" sz="3000" dirty="0"/>
              <a:t>Home </a:t>
            </a:r>
            <a:r>
              <a:rPr lang="hu-HU" sz="3000" dirty="0" err="1"/>
              <a:t>office</a:t>
            </a:r>
            <a:endParaRPr lang="hu-HU" sz="3000" dirty="0"/>
          </a:p>
          <a:p>
            <a:r>
              <a:rPr lang="hu-HU" sz="3000" dirty="0" err="1"/>
              <a:t>Flexible</a:t>
            </a:r>
            <a:r>
              <a:rPr lang="hu-HU" sz="3000" dirty="0"/>
              <a:t> </a:t>
            </a:r>
            <a:r>
              <a:rPr lang="hu-HU" sz="3000" dirty="0" err="1"/>
              <a:t>worktime</a:t>
            </a:r>
            <a:endParaRPr lang="hu-HU" sz="3000" dirty="0"/>
          </a:p>
          <a:p>
            <a:r>
              <a:rPr lang="hu-HU" sz="3000" dirty="0" err="1"/>
              <a:t>Recreational</a:t>
            </a:r>
            <a:r>
              <a:rPr lang="hu-HU" sz="3000" dirty="0"/>
              <a:t> </a:t>
            </a:r>
            <a:r>
              <a:rPr lang="hu-HU" sz="3000" dirty="0" err="1"/>
              <a:t>vacation</a:t>
            </a:r>
            <a:endParaRPr lang="hu-HU" sz="3000" dirty="0"/>
          </a:p>
          <a:p>
            <a:r>
              <a:rPr lang="hu-HU" sz="3000" dirty="0" err="1"/>
              <a:t>Summer</a:t>
            </a:r>
            <a:r>
              <a:rPr lang="hu-HU" sz="3000" dirty="0"/>
              <a:t> </a:t>
            </a:r>
            <a:r>
              <a:rPr lang="hu-HU" sz="3000" dirty="0" err="1"/>
              <a:t>camp</a:t>
            </a:r>
            <a:r>
              <a:rPr lang="hu-HU" sz="3000" dirty="0"/>
              <a:t> </a:t>
            </a:r>
            <a:r>
              <a:rPr lang="hu-HU" sz="3000" dirty="0" err="1"/>
              <a:t>for</a:t>
            </a:r>
            <a:r>
              <a:rPr lang="hu-HU" sz="3000" dirty="0"/>
              <a:t> </a:t>
            </a:r>
            <a:r>
              <a:rPr lang="hu-HU" sz="3000" dirty="0" err="1"/>
              <a:t>children</a:t>
            </a:r>
            <a:endParaRPr lang="hu-HU" sz="3000" dirty="0"/>
          </a:p>
          <a:p>
            <a:r>
              <a:rPr lang="hu-HU" sz="3000" dirty="0" err="1"/>
              <a:t>Regular</a:t>
            </a:r>
            <a:r>
              <a:rPr lang="hu-HU" sz="3000" dirty="0"/>
              <a:t> </a:t>
            </a:r>
            <a:r>
              <a:rPr lang="hu-HU" sz="3000" dirty="0" err="1"/>
              <a:t>training</a:t>
            </a:r>
            <a:r>
              <a:rPr lang="hu-HU" sz="3000" dirty="0"/>
              <a:t>, </a:t>
            </a:r>
            <a:r>
              <a:rPr lang="hu-HU" sz="3000" dirty="0" err="1"/>
              <a:t>yoga</a:t>
            </a:r>
            <a:r>
              <a:rPr lang="hu-HU" sz="3000" dirty="0"/>
              <a:t>, </a:t>
            </a:r>
            <a:r>
              <a:rPr lang="hu-HU" sz="3000" dirty="0" err="1"/>
              <a:t>running</a:t>
            </a:r>
            <a:endParaRPr lang="hu-HU" sz="3000" dirty="0"/>
          </a:p>
          <a:p>
            <a:r>
              <a:rPr lang="hu-HU" sz="3000" dirty="0"/>
              <a:t>Free </a:t>
            </a:r>
            <a:r>
              <a:rPr lang="hu-HU" sz="3000" dirty="0" err="1"/>
              <a:t>ophthalmological</a:t>
            </a:r>
            <a:r>
              <a:rPr lang="hu-HU" sz="3000" dirty="0"/>
              <a:t>, and </a:t>
            </a:r>
            <a:r>
              <a:rPr lang="hu-HU" sz="3000" dirty="0" err="1"/>
              <a:t>medical</a:t>
            </a:r>
            <a:r>
              <a:rPr lang="hu-HU" sz="3000" dirty="0"/>
              <a:t> </a:t>
            </a:r>
            <a:r>
              <a:rPr lang="hu-HU" sz="3000" dirty="0" err="1"/>
              <a:t>checkouts</a:t>
            </a:r>
            <a:endParaRPr lang="hu-HU" sz="3000" dirty="0"/>
          </a:p>
          <a:p>
            <a:r>
              <a:rPr lang="hu-HU" sz="3000" dirty="0" err="1"/>
              <a:t>Family</a:t>
            </a:r>
            <a:r>
              <a:rPr lang="hu-HU" sz="3000" dirty="0"/>
              <a:t> </a:t>
            </a:r>
            <a:r>
              <a:rPr lang="hu-HU" sz="3000" dirty="0" err="1"/>
              <a:t>events</a:t>
            </a:r>
            <a:endParaRPr lang="hu-HU" sz="3000" dirty="0"/>
          </a:p>
          <a:p>
            <a:r>
              <a:rPr lang="hu-HU" sz="3000" dirty="0" err="1"/>
              <a:t>How</a:t>
            </a:r>
            <a:r>
              <a:rPr lang="hu-HU" sz="3000" dirty="0"/>
              <a:t> </a:t>
            </a:r>
            <a:r>
              <a:rPr lang="hu-HU" sz="3000" dirty="0" err="1"/>
              <a:t>to</a:t>
            </a:r>
            <a:r>
              <a:rPr lang="hu-HU" sz="3000" dirty="0"/>
              <a:t> </a:t>
            </a:r>
            <a:r>
              <a:rPr lang="hu-HU" sz="3000" dirty="0" err="1"/>
              <a:t>handle</a:t>
            </a:r>
            <a:r>
              <a:rPr lang="hu-HU" sz="3000" dirty="0"/>
              <a:t> </a:t>
            </a:r>
            <a:r>
              <a:rPr lang="hu-HU" sz="3000" dirty="0" err="1"/>
              <a:t>stress</a:t>
            </a:r>
            <a:r>
              <a:rPr lang="hu-HU" sz="3000" dirty="0"/>
              <a:t> and </a:t>
            </a:r>
            <a:r>
              <a:rPr lang="hu-HU" sz="3000" dirty="0" err="1"/>
              <a:t>conflicts</a:t>
            </a:r>
            <a:endParaRPr lang="hu-HU" sz="3000" dirty="0"/>
          </a:p>
          <a:p>
            <a:r>
              <a:rPr lang="hu-HU" sz="3000" dirty="0" err="1"/>
              <a:t>Anonime</a:t>
            </a:r>
            <a:r>
              <a:rPr lang="hu-HU" sz="3000" dirty="0"/>
              <a:t> </a:t>
            </a:r>
            <a:r>
              <a:rPr lang="hu-HU" sz="3000" dirty="0" err="1"/>
              <a:t>worker</a:t>
            </a:r>
            <a:r>
              <a:rPr lang="hu-HU" sz="3000" dirty="0"/>
              <a:t> </a:t>
            </a:r>
            <a:r>
              <a:rPr lang="hu-HU" sz="3000" dirty="0" err="1"/>
              <a:t>satisfacton</a:t>
            </a:r>
            <a:r>
              <a:rPr lang="hu-HU" sz="3000" dirty="0"/>
              <a:t> </a:t>
            </a:r>
            <a:r>
              <a:rPr lang="hu-HU" sz="3000" dirty="0" err="1"/>
              <a:t>survey</a:t>
            </a:r>
            <a:endParaRPr lang="hu-HU" sz="3000" dirty="0"/>
          </a:p>
          <a:p>
            <a:r>
              <a:rPr lang="hu-HU" sz="3000" dirty="0" err="1"/>
              <a:t>Social</a:t>
            </a:r>
            <a:r>
              <a:rPr lang="hu-HU" sz="3000" dirty="0"/>
              <a:t> </a:t>
            </a:r>
            <a:r>
              <a:rPr lang="hu-HU" sz="3000" dirty="0" err="1"/>
              <a:t>events</a:t>
            </a:r>
            <a:endParaRPr lang="hu-HU" sz="3000" dirty="0"/>
          </a:p>
          <a:p>
            <a:endParaRPr lang="hu-HU" sz="3000" dirty="0"/>
          </a:p>
          <a:p>
            <a:endParaRPr lang="hu-HU" sz="3000" dirty="0"/>
          </a:p>
          <a:p>
            <a:endParaRPr lang="hu-HU" sz="3000" dirty="0"/>
          </a:p>
          <a:p>
            <a:endParaRPr lang="hu-HU" sz="3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732" y="1716214"/>
            <a:ext cx="2923268" cy="2545543"/>
          </a:xfrm>
          <a:prstGeom prst="rect">
            <a:avLst/>
          </a:prstGeom>
        </p:spPr>
      </p:pic>
    </p:spTree>
    <p:extLst>
      <p:ext uri="{BB962C8B-B14F-4D97-AF65-F5344CB8AC3E}">
        <p14:creationId xmlns:p14="http://schemas.microsoft.com/office/powerpoint/2010/main" val="25519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31010" y="1441341"/>
            <a:ext cx="6477000" cy="3049292"/>
          </a:xfrm>
        </p:spPr>
        <p:txBody>
          <a:bodyPr/>
          <a:lstStyle/>
          <a:p>
            <a:pPr algn="ctr"/>
            <a:r>
              <a:rPr lang="hu-HU" sz="4500" cap="none" dirty="0"/>
              <a:t>III. </a:t>
            </a:r>
            <a:r>
              <a:rPr lang="en-US" sz="4500" cap="none" dirty="0"/>
              <a:t>What does the individual do as to health prevention?</a:t>
            </a:r>
            <a:endParaRPr lang="hu-HU" sz="4500" cap="none" dirty="0"/>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93659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200" dirty="0" err="1">
                <a:solidFill>
                  <a:schemeClr val="tx1"/>
                </a:solidFill>
              </a:rPr>
              <a:t>Conclusion</a:t>
            </a:r>
            <a:r>
              <a:rPr lang="hu-HU" sz="4200" dirty="0">
                <a:solidFill>
                  <a:schemeClr val="tx1"/>
                </a:solidFill>
              </a:rPr>
              <a:t> and </a:t>
            </a:r>
            <a:r>
              <a:rPr lang="hu-HU" sz="4200" dirty="0" err="1">
                <a:solidFill>
                  <a:schemeClr val="tx1"/>
                </a:solidFill>
              </a:rPr>
              <a:t>aspects</a:t>
            </a:r>
            <a:r>
              <a:rPr lang="hu-HU" sz="4200" dirty="0">
                <a:solidFill>
                  <a:schemeClr val="tx1"/>
                </a:solidFill>
              </a:rPr>
              <a:t> </a:t>
            </a:r>
            <a:r>
              <a:rPr lang="hu-HU" sz="4200" dirty="0" err="1">
                <a:solidFill>
                  <a:schemeClr val="tx1"/>
                </a:solidFill>
              </a:rPr>
              <a:t>to</a:t>
            </a:r>
            <a:r>
              <a:rPr lang="hu-HU" sz="4200" dirty="0">
                <a:solidFill>
                  <a:schemeClr val="tx1"/>
                </a:solidFill>
              </a:rPr>
              <a:t> </a:t>
            </a:r>
            <a:r>
              <a:rPr lang="hu-HU" sz="4200" dirty="0" err="1">
                <a:solidFill>
                  <a:schemeClr val="tx1"/>
                </a:solidFill>
              </a:rPr>
              <a:t>consider</a:t>
            </a:r>
            <a:endParaRPr lang="hu-HU" sz="4200" dirty="0">
              <a:solidFill>
                <a:schemeClr val="tx1"/>
              </a:solidFill>
            </a:endParaRPr>
          </a:p>
        </p:txBody>
      </p:sp>
      <p:sp>
        <p:nvSpPr>
          <p:cNvPr id="3" name="Tartalom helye 2"/>
          <p:cNvSpPr>
            <a:spLocks noGrp="1"/>
          </p:cNvSpPr>
          <p:nvPr>
            <p:ph sz="quarter" idx="1"/>
          </p:nvPr>
        </p:nvSpPr>
        <p:spPr/>
        <p:txBody>
          <a:bodyPr/>
          <a:lstStyle/>
          <a:p>
            <a:pPr marL="0" indent="0" algn="ctr">
              <a:buNone/>
            </a:pPr>
            <a:endParaRPr lang="hu-HU" sz="3600" dirty="0"/>
          </a:p>
          <a:p>
            <a:pPr marL="0" indent="0" algn="ctr">
              <a:buNone/>
            </a:pPr>
            <a:endParaRPr lang="hu-HU" sz="3600" dirty="0"/>
          </a:p>
          <a:p>
            <a:pPr marL="0" indent="0" algn="ctr">
              <a:buNone/>
            </a:pPr>
            <a:endParaRPr lang="hu-HU" sz="3600" dirty="0"/>
          </a:p>
          <a:p>
            <a:pPr marL="0" indent="0" algn="ctr">
              <a:buNone/>
            </a:pPr>
            <a:r>
              <a:rPr lang="hu-HU" sz="4800" dirty="0"/>
              <a:t>The </a:t>
            </a:r>
            <a:r>
              <a:rPr lang="hu-HU" sz="4800" dirty="0" err="1"/>
              <a:t>only</a:t>
            </a:r>
            <a:r>
              <a:rPr lang="hu-HU" sz="4800" dirty="0"/>
              <a:t> </a:t>
            </a:r>
            <a:r>
              <a:rPr lang="hu-HU" sz="4800" dirty="0" err="1"/>
              <a:t>one</a:t>
            </a:r>
            <a:r>
              <a:rPr lang="hu-HU" sz="4800" dirty="0"/>
              <a:t>, </a:t>
            </a:r>
            <a:r>
              <a:rPr lang="hu-HU" sz="4800" dirty="0" err="1"/>
              <a:t>who</a:t>
            </a:r>
            <a:r>
              <a:rPr lang="hu-HU" sz="4800" dirty="0"/>
              <a:t> </a:t>
            </a:r>
            <a:r>
              <a:rPr lang="hu-HU" sz="4800" dirty="0" err="1"/>
              <a:t>can</a:t>
            </a:r>
            <a:r>
              <a:rPr lang="hu-HU" sz="4800" dirty="0"/>
              <a:t> </a:t>
            </a:r>
            <a:r>
              <a:rPr lang="hu-HU" sz="4800" dirty="0" err="1"/>
              <a:t>protect</a:t>
            </a:r>
            <a:r>
              <a:rPr lang="hu-HU" sz="4800" dirty="0"/>
              <a:t> </a:t>
            </a:r>
            <a:r>
              <a:rPr lang="hu-HU" sz="4800" dirty="0" err="1"/>
              <a:t>our</a:t>
            </a:r>
            <a:r>
              <a:rPr lang="hu-HU" sz="4800" dirty="0"/>
              <a:t> </a:t>
            </a:r>
            <a:r>
              <a:rPr lang="hu-HU" sz="4800" dirty="0" err="1"/>
              <a:t>health</a:t>
            </a:r>
            <a:r>
              <a:rPr lang="hu-HU" sz="4800" dirty="0"/>
              <a:t> is </a:t>
            </a:r>
            <a:r>
              <a:rPr lang="hu-HU" sz="4800" dirty="0" err="1"/>
              <a:t>Us</a:t>
            </a:r>
            <a:r>
              <a:rPr lang="hu-HU" sz="4800" dirty="0"/>
              <a:t>!</a:t>
            </a:r>
          </a:p>
        </p:txBody>
      </p:sp>
    </p:spTree>
    <p:extLst>
      <p:ext uri="{BB962C8B-B14F-4D97-AF65-F5344CB8AC3E}">
        <p14:creationId xmlns:p14="http://schemas.microsoft.com/office/powerpoint/2010/main" val="33947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28601" y="1657350"/>
            <a:ext cx="10272251" cy="2796664"/>
          </a:xfrm>
        </p:spPr>
        <p:txBody>
          <a:bodyPr/>
          <a:lstStyle/>
          <a:p>
            <a:pPr algn="ctr"/>
            <a:r>
              <a:rPr lang="hu-HU" sz="4800" dirty="0" err="1"/>
              <a:t>Thank</a:t>
            </a:r>
            <a:r>
              <a:rPr lang="hu-HU" sz="4800" dirty="0"/>
              <a:t> </a:t>
            </a:r>
            <a:r>
              <a:rPr lang="hu-HU" sz="4800" dirty="0" err="1"/>
              <a:t>you</a:t>
            </a:r>
            <a:r>
              <a:rPr lang="hu-HU" sz="4800" dirty="0"/>
              <a:t> </a:t>
            </a:r>
            <a:r>
              <a:rPr lang="hu-HU" sz="4800" dirty="0" err="1"/>
              <a:t>for</a:t>
            </a:r>
            <a:r>
              <a:rPr lang="hu-HU" sz="4800" dirty="0"/>
              <a:t> </a:t>
            </a:r>
            <a:r>
              <a:rPr lang="hu-HU" sz="4800" dirty="0" err="1"/>
              <a:t>your</a:t>
            </a:r>
            <a:r>
              <a:rPr lang="hu-HU" sz="4800" dirty="0"/>
              <a:t> </a:t>
            </a:r>
            <a:r>
              <a:rPr lang="hu-HU" sz="4800" dirty="0" err="1"/>
              <a:t>kind</a:t>
            </a:r>
            <a:r>
              <a:rPr lang="hu-HU" sz="4800" dirty="0"/>
              <a:t> </a:t>
            </a:r>
            <a:r>
              <a:rPr lang="hu-HU" sz="4800" dirty="0" err="1"/>
              <a:t>attention</a:t>
            </a:r>
            <a:r>
              <a:rPr lang="hu-HU" sz="4800" dirty="0"/>
              <a:t>!</a:t>
            </a:r>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42459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err="1"/>
              <a:t>Regulation</a:t>
            </a:r>
            <a:r>
              <a:rPr lang="hu-HU" sz="3600" dirty="0"/>
              <a:t> of </a:t>
            </a:r>
            <a:r>
              <a:rPr lang="hu-HU" sz="3600" dirty="0" err="1"/>
              <a:t>working</a:t>
            </a:r>
            <a:r>
              <a:rPr lang="hu-HU" sz="3600" dirty="0"/>
              <a:t> </a:t>
            </a:r>
            <a:r>
              <a:rPr lang="hu-HU" sz="3600" dirty="0" err="1"/>
              <a:t>conditions</a:t>
            </a:r>
            <a:endParaRPr lang="hu-HU" sz="3600" dirty="0"/>
          </a:p>
        </p:txBody>
      </p:sp>
      <p:cxnSp>
        <p:nvCxnSpPr>
          <p:cNvPr id="8" name="Egyenes összekötő nyíllal 7"/>
          <p:cNvCxnSpPr/>
          <p:nvPr/>
        </p:nvCxnSpPr>
        <p:spPr>
          <a:xfrm flipH="1">
            <a:off x="948812" y="1603886"/>
            <a:ext cx="2109019" cy="1017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3406877" y="1504335"/>
            <a:ext cx="722033" cy="128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a:off x="4974485" y="1570703"/>
            <a:ext cx="541411" cy="1216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a:off x="6586975" y="1570703"/>
            <a:ext cx="597596" cy="35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zövegdoboz 2"/>
          <p:cNvSpPr txBox="1"/>
          <p:nvPr/>
        </p:nvSpPr>
        <p:spPr>
          <a:xfrm>
            <a:off x="21889" y="2479668"/>
            <a:ext cx="2183931" cy="3477875"/>
          </a:xfrm>
          <a:prstGeom prst="rect">
            <a:avLst/>
          </a:prstGeom>
          <a:noFill/>
        </p:spPr>
        <p:txBody>
          <a:bodyPr wrap="square" rtlCol="0">
            <a:spAutoFit/>
          </a:bodyPr>
          <a:lstStyle/>
          <a:p>
            <a:pPr marL="0" indent="0">
              <a:buNone/>
            </a:pPr>
            <a:r>
              <a:rPr lang="hu-HU" sz="2000" dirty="0" err="1"/>
              <a:t>Employers</a:t>
            </a:r>
            <a:r>
              <a:rPr lang="hu-HU" sz="2000" dirty="0"/>
              <a:t> </a:t>
            </a:r>
            <a:r>
              <a:rPr lang="hu-HU" sz="2000" dirty="0" err="1"/>
              <a:t>shall</a:t>
            </a:r>
            <a:r>
              <a:rPr lang="hu-HU" sz="2000" dirty="0"/>
              <a:t> </a:t>
            </a:r>
            <a:r>
              <a:rPr lang="hu-HU" sz="2000" dirty="0" err="1"/>
              <a:t>ensure</a:t>
            </a:r>
            <a:r>
              <a:rPr lang="hu-HU" sz="2000" dirty="0"/>
              <a:t> </a:t>
            </a:r>
            <a:r>
              <a:rPr lang="hu-HU" sz="2000" dirty="0" err="1"/>
              <a:t>proper</a:t>
            </a:r>
            <a:r>
              <a:rPr lang="hu-HU" sz="2000" dirty="0"/>
              <a:t> </a:t>
            </a:r>
            <a:r>
              <a:rPr lang="hu-HU" sz="2000" dirty="0" err="1"/>
              <a:t>conditions</a:t>
            </a:r>
            <a:r>
              <a:rPr lang="hu-HU" sz="2000" dirty="0"/>
              <a:t> </a:t>
            </a:r>
            <a:r>
              <a:rPr lang="hu-HU" sz="2000" dirty="0" err="1"/>
              <a:t>for</a:t>
            </a:r>
            <a:r>
              <a:rPr lang="hu-HU" sz="2000" dirty="0"/>
              <a:t> </a:t>
            </a:r>
            <a:r>
              <a:rPr lang="hu-HU" sz="2000" dirty="0" err="1"/>
              <a:t>occupational</a:t>
            </a:r>
            <a:r>
              <a:rPr lang="hu-HU" sz="2000" dirty="0"/>
              <a:t> </a:t>
            </a:r>
            <a:r>
              <a:rPr lang="hu-HU" sz="2000" dirty="0" err="1"/>
              <a:t>safety</a:t>
            </a:r>
            <a:r>
              <a:rPr lang="hu-HU" sz="2000" dirty="0"/>
              <a:t> and </a:t>
            </a:r>
            <a:r>
              <a:rPr lang="hu-HU" sz="2000" dirty="0" err="1"/>
              <a:t>health</a:t>
            </a:r>
            <a:r>
              <a:rPr lang="hu-HU" sz="2000" dirty="0"/>
              <a:t> in </a:t>
            </a:r>
            <a:r>
              <a:rPr lang="hu-HU" sz="2000" dirty="0" err="1"/>
              <a:t>observation</a:t>
            </a:r>
            <a:r>
              <a:rPr lang="hu-HU" sz="2000" dirty="0"/>
              <a:t> of </a:t>
            </a:r>
            <a:r>
              <a:rPr lang="hu-HU" sz="2000" dirty="0" err="1"/>
              <a:t>the</a:t>
            </a:r>
            <a:r>
              <a:rPr lang="hu-HU" sz="2000" dirty="0"/>
              <a:t> </a:t>
            </a:r>
            <a:r>
              <a:rPr lang="hu-HU" sz="2000" dirty="0" err="1"/>
              <a:t>provisions</a:t>
            </a:r>
            <a:r>
              <a:rPr lang="hu-HU" sz="2000" dirty="0"/>
              <a:t> </a:t>
            </a:r>
            <a:r>
              <a:rPr lang="hu-HU" sz="2000" dirty="0" err="1"/>
              <a:t>pertaining</a:t>
            </a:r>
            <a:r>
              <a:rPr lang="hu-HU" sz="2000" dirty="0"/>
              <a:t> </a:t>
            </a:r>
            <a:r>
              <a:rPr lang="hu-HU" sz="2000" dirty="0" err="1"/>
              <a:t>thereto</a:t>
            </a:r>
            <a:r>
              <a:rPr lang="hu-HU" sz="2000" dirty="0"/>
              <a:t>.</a:t>
            </a:r>
          </a:p>
        </p:txBody>
      </p:sp>
      <p:sp>
        <p:nvSpPr>
          <p:cNvPr id="4" name="Szövegdoboz 3"/>
          <p:cNvSpPr txBox="1"/>
          <p:nvPr/>
        </p:nvSpPr>
        <p:spPr>
          <a:xfrm>
            <a:off x="1924547" y="2787444"/>
            <a:ext cx="2119086" cy="2862322"/>
          </a:xfrm>
          <a:prstGeom prst="rect">
            <a:avLst/>
          </a:prstGeom>
          <a:noFill/>
        </p:spPr>
        <p:txBody>
          <a:bodyPr wrap="square" rtlCol="0">
            <a:spAutoFit/>
          </a:bodyPr>
          <a:lstStyle/>
          <a:p>
            <a:r>
              <a:rPr lang="en-US" sz="2000" dirty="0"/>
              <a:t>Employers shall provide health examination to the employees  at regular intervals during employment.</a:t>
            </a:r>
            <a:endParaRPr lang="hu-HU" sz="2000" dirty="0"/>
          </a:p>
        </p:txBody>
      </p:sp>
      <p:sp>
        <p:nvSpPr>
          <p:cNvPr id="5" name="Szövegdoboz 4"/>
          <p:cNvSpPr txBox="1"/>
          <p:nvPr/>
        </p:nvSpPr>
        <p:spPr>
          <a:xfrm>
            <a:off x="4083250" y="2787445"/>
            <a:ext cx="2984388" cy="3785652"/>
          </a:xfrm>
          <a:prstGeom prst="rect">
            <a:avLst/>
          </a:prstGeom>
          <a:noFill/>
        </p:spPr>
        <p:txBody>
          <a:bodyPr wrap="square" rtlCol="0">
            <a:spAutoFit/>
          </a:bodyPr>
          <a:lstStyle/>
          <a:p>
            <a:pPr marL="0" indent="0">
              <a:buNone/>
            </a:pPr>
            <a:r>
              <a:rPr lang="en-US" sz="2000" dirty="0"/>
              <a:t>If the health examination of an employee states that night work may be detrimental to the employee's health or that his/her illness is directly related to night work, such employee must be transferred to day work.</a:t>
            </a:r>
          </a:p>
        </p:txBody>
      </p:sp>
      <p:sp>
        <p:nvSpPr>
          <p:cNvPr id="6" name="Szövegdoboz 5"/>
          <p:cNvSpPr txBox="1"/>
          <p:nvPr/>
        </p:nvSpPr>
        <p:spPr>
          <a:xfrm>
            <a:off x="6948103" y="1841242"/>
            <a:ext cx="1996965" cy="5016758"/>
          </a:xfrm>
          <a:prstGeom prst="rect">
            <a:avLst/>
          </a:prstGeom>
          <a:noFill/>
        </p:spPr>
        <p:txBody>
          <a:bodyPr wrap="square" rtlCol="0">
            <a:spAutoFit/>
          </a:bodyPr>
          <a:lstStyle/>
          <a:p>
            <a:pPr marL="0" indent="0">
              <a:buNone/>
            </a:pPr>
            <a:r>
              <a:rPr lang="hu-HU" sz="2000" dirty="0"/>
              <a:t>Unless </a:t>
            </a:r>
            <a:r>
              <a:rPr lang="hu-HU" sz="2000" dirty="0" err="1"/>
              <a:t>otherwise</a:t>
            </a:r>
            <a:r>
              <a:rPr lang="hu-HU" sz="2000" dirty="0"/>
              <a:t> </a:t>
            </a:r>
            <a:r>
              <a:rPr lang="hu-HU" sz="2000" dirty="0" err="1"/>
              <a:t>prescribed</a:t>
            </a:r>
            <a:r>
              <a:rPr lang="hu-HU" sz="2000" dirty="0"/>
              <a:t> </a:t>
            </a:r>
            <a:r>
              <a:rPr lang="hu-HU" sz="2000" dirty="0" err="1"/>
              <a:t>by</a:t>
            </a:r>
            <a:r>
              <a:rPr lang="hu-HU" sz="2000" dirty="0"/>
              <a:t> </a:t>
            </a:r>
            <a:r>
              <a:rPr lang="hu-HU" sz="2000" dirty="0" err="1"/>
              <a:t>law</a:t>
            </a:r>
            <a:r>
              <a:rPr lang="hu-HU" sz="2000" dirty="0"/>
              <a:t>, </a:t>
            </a:r>
            <a:r>
              <a:rPr lang="hu-HU" sz="2000" dirty="0" err="1"/>
              <a:t>this</a:t>
            </a:r>
            <a:r>
              <a:rPr lang="hu-HU" sz="2000" dirty="0"/>
              <a:t> </a:t>
            </a:r>
            <a:r>
              <a:rPr lang="hu-HU" sz="2000" dirty="0" err="1"/>
              <a:t>Act</a:t>
            </a:r>
            <a:r>
              <a:rPr lang="hu-HU" sz="2000" dirty="0"/>
              <a:t> </a:t>
            </a:r>
            <a:r>
              <a:rPr lang="hu-HU" sz="2000" dirty="0" err="1"/>
              <a:t>shall</a:t>
            </a:r>
            <a:r>
              <a:rPr lang="hu-HU" sz="2000" dirty="0"/>
              <a:t> </a:t>
            </a:r>
            <a:r>
              <a:rPr lang="hu-HU" sz="2000" dirty="0" err="1"/>
              <a:t>apply</a:t>
            </a:r>
            <a:r>
              <a:rPr lang="hu-HU" sz="2000" dirty="0"/>
              <a:t> </a:t>
            </a:r>
            <a:r>
              <a:rPr lang="hu-HU" sz="2000" dirty="0" err="1"/>
              <a:t>to</a:t>
            </a:r>
            <a:r>
              <a:rPr lang="hu-HU" sz="2000" dirty="0"/>
              <a:t> </a:t>
            </a:r>
            <a:r>
              <a:rPr lang="hu-HU" sz="2000" dirty="0" err="1"/>
              <a:t>all</a:t>
            </a:r>
            <a:r>
              <a:rPr lang="hu-HU" sz="2000" dirty="0"/>
              <a:t> </a:t>
            </a:r>
            <a:r>
              <a:rPr lang="hu-HU" sz="2000" dirty="0" err="1"/>
              <a:t>employment</a:t>
            </a:r>
            <a:r>
              <a:rPr lang="hu-HU" sz="2000" dirty="0"/>
              <a:t> </a:t>
            </a:r>
            <a:r>
              <a:rPr lang="hu-HU" sz="2000" dirty="0" err="1"/>
              <a:t>relationships</a:t>
            </a:r>
            <a:r>
              <a:rPr lang="hu-HU" sz="2000" dirty="0"/>
              <a:t> </a:t>
            </a:r>
            <a:r>
              <a:rPr lang="hu-HU" sz="2000" dirty="0" err="1"/>
              <a:t>on</a:t>
            </a:r>
            <a:r>
              <a:rPr lang="hu-HU" sz="2000" dirty="0"/>
              <a:t> </a:t>
            </a:r>
            <a:r>
              <a:rPr lang="hu-HU" sz="2000" dirty="0" err="1"/>
              <a:t>the</a:t>
            </a:r>
            <a:r>
              <a:rPr lang="hu-HU" sz="2000" dirty="0"/>
              <a:t> </a:t>
            </a:r>
            <a:r>
              <a:rPr lang="hu-HU" sz="2000" dirty="0" err="1"/>
              <a:t>basis</a:t>
            </a:r>
            <a:r>
              <a:rPr lang="hu-HU" sz="2000" dirty="0"/>
              <a:t> of </a:t>
            </a:r>
            <a:r>
              <a:rPr lang="hu-HU" sz="2000" dirty="0" err="1"/>
              <a:t>which</a:t>
            </a:r>
            <a:r>
              <a:rPr lang="hu-HU" sz="2000" dirty="0"/>
              <a:t> </a:t>
            </a:r>
            <a:r>
              <a:rPr lang="hu-HU" sz="2000" dirty="0" err="1"/>
              <a:t>work</a:t>
            </a:r>
            <a:r>
              <a:rPr lang="hu-HU" sz="2000" dirty="0"/>
              <a:t> is </a:t>
            </a:r>
            <a:r>
              <a:rPr lang="hu-HU" sz="2000" dirty="0" err="1"/>
              <a:t>performed</a:t>
            </a:r>
            <a:r>
              <a:rPr lang="hu-HU" sz="2000" dirty="0"/>
              <a:t> in Hungary, </a:t>
            </a:r>
            <a:r>
              <a:rPr lang="hu-HU" sz="2000" dirty="0" err="1"/>
              <a:t>or</a:t>
            </a:r>
            <a:r>
              <a:rPr lang="hu-HU" sz="2000" dirty="0"/>
              <a:t> in </a:t>
            </a:r>
            <a:r>
              <a:rPr lang="hu-HU" sz="2000" dirty="0" err="1"/>
              <a:t>abroad</a:t>
            </a:r>
            <a:r>
              <a:rPr lang="hu-HU" sz="2000" dirty="0"/>
              <a:t> in a </a:t>
            </a:r>
            <a:r>
              <a:rPr lang="hu-HU" sz="2000" dirty="0" err="1"/>
              <a:t>foreign</a:t>
            </a:r>
            <a:r>
              <a:rPr lang="hu-HU" sz="2000" dirty="0"/>
              <a:t> </a:t>
            </a:r>
            <a:r>
              <a:rPr lang="hu-HU" sz="2000" dirty="0" err="1"/>
              <a:t>working</a:t>
            </a:r>
            <a:r>
              <a:rPr lang="hu-HU" sz="2000" dirty="0"/>
              <a:t> </a:t>
            </a:r>
            <a:r>
              <a:rPr lang="hu-HU" sz="2000" dirty="0" err="1"/>
              <a:t>assignement</a:t>
            </a:r>
            <a:r>
              <a:rPr lang="hu-HU" sz="2000" dirty="0"/>
              <a:t>.</a:t>
            </a:r>
          </a:p>
        </p:txBody>
      </p:sp>
    </p:spTree>
    <p:extLst>
      <p:ext uri="{BB962C8B-B14F-4D97-AF65-F5344CB8AC3E}">
        <p14:creationId xmlns:p14="http://schemas.microsoft.com/office/powerpoint/2010/main" val="40756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4465" y="117987"/>
            <a:ext cx="8133735" cy="1244099"/>
          </a:xfrm>
        </p:spPr>
        <p:txBody>
          <a:bodyPr>
            <a:normAutofit fontScale="90000"/>
          </a:bodyPr>
          <a:lstStyle/>
          <a:p>
            <a:r>
              <a:rPr lang="en-US" sz="4400" dirty="0"/>
              <a:t>Most</a:t>
            </a:r>
            <a:r>
              <a:rPr lang="en-US" sz="5025" dirty="0"/>
              <a:t> challenging issues in occupational safety and health:</a:t>
            </a:r>
            <a:r>
              <a:rPr lang="hu-HU" dirty="0"/>
              <a:t/>
            </a:r>
            <a:br>
              <a:rPr lang="hu-HU" dirty="0"/>
            </a:br>
            <a:endParaRPr lang="hu-HU" dirty="0"/>
          </a:p>
        </p:txBody>
      </p:sp>
      <p:sp>
        <p:nvSpPr>
          <p:cNvPr id="3" name="Tartalom helye 2"/>
          <p:cNvSpPr>
            <a:spLocks noGrp="1"/>
          </p:cNvSpPr>
          <p:nvPr>
            <p:ph sz="quarter" idx="1"/>
          </p:nvPr>
        </p:nvSpPr>
        <p:spPr>
          <a:xfrm>
            <a:off x="685330" y="2304910"/>
            <a:ext cx="7772870" cy="3524390"/>
          </a:xfrm>
        </p:spPr>
        <p:txBody>
          <a:bodyPr>
            <a:noAutofit/>
          </a:bodyPr>
          <a:lstStyle/>
          <a:p>
            <a:r>
              <a:rPr lang="hu-HU" sz="3200" b="1" i="1" dirty="0"/>
              <a:t> </a:t>
            </a:r>
            <a:r>
              <a:rPr lang="en-US" sz="3600" b="1" i="1" dirty="0"/>
              <a:t>psychosocial risks and work</a:t>
            </a:r>
            <a:r>
              <a:rPr lang="hu-HU" sz="3600" b="1" i="1" dirty="0"/>
              <a:t>-</a:t>
            </a:r>
            <a:r>
              <a:rPr lang="en-US" sz="3600" b="1" i="1" dirty="0"/>
              <a:t>related stress</a:t>
            </a:r>
            <a:endParaRPr lang="hu-HU" sz="3600" b="1" i="1" dirty="0"/>
          </a:p>
          <a:p>
            <a:pPr marL="0" indent="0">
              <a:buNone/>
            </a:pPr>
            <a:endParaRPr lang="hu-HU" sz="3200" b="1" i="1" dirty="0"/>
          </a:p>
          <a:p>
            <a:pPr marL="0" indent="0">
              <a:buNone/>
            </a:pPr>
            <a:r>
              <a:rPr lang="en-US" sz="3200" b="1" dirty="0"/>
              <a:t/>
            </a:r>
            <a:br>
              <a:rPr lang="en-US" sz="3200" b="1" dirty="0"/>
            </a:br>
            <a:r>
              <a:rPr lang="en-US" sz="3600" dirty="0"/>
              <a:t>They impact significantly on the health of individuals, </a:t>
            </a:r>
            <a:r>
              <a:rPr lang="en-US" sz="3600" dirty="0" err="1"/>
              <a:t>organisations</a:t>
            </a:r>
            <a:r>
              <a:rPr lang="en-US" sz="3600" dirty="0"/>
              <a:t> and national economies.</a:t>
            </a:r>
            <a:endParaRPr lang="hu-HU" sz="3600" dirty="0"/>
          </a:p>
          <a:p>
            <a:endParaRPr lang="hu-HU" sz="1600" dirty="0"/>
          </a:p>
        </p:txBody>
      </p:sp>
    </p:spTree>
    <p:extLst>
      <p:ext uri="{BB962C8B-B14F-4D97-AF65-F5344CB8AC3E}">
        <p14:creationId xmlns:p14="http://schemas.microsoft.com/office/powerpoint/2010/main" val="2428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4329" y="503653"/>
            <a:ext cx="7773338" cy="525048"/>
          </a:xfrm>
        </p:spPr>
        <p:txBody>
          <a:bodyPr/>
          <a:lstStyle/>
          <a:p>
            <a:r>
              <a:rPr lang="hu-HU" sz="4500" dirty="0"/>
              <a:t>Psychosocial </a:t>
            </a:r>
            <a:r>
              <a:rPr lang="hu-HU" sz="4500" dirty="0" err="1"/>
              <a:t>risks</a:t>
            </a:r>
            <a:endParaRPr lang="hu-HU" sz="4500" dirty="0"/>
          </a:p>
        </p:txBody>
      </p:sp>
      <p:sp>
        <p:nvSpPr>
          <p:cNvPr id="3" name="Tartalom helye 2"/>
          <p:cNvSpPr>
            <a:spLocks noGrp="1"/>
          </p:cNvSpPr>
          <p:nvPr>
            <p:ph sz="quarter" idx="1"/>
          </p:nvPr>
        </p:nvSpPr>
        <p:spPr>
          <a:xfrm>
            <a:off x="354329" y="1913382"/>
            <a:ext cx="8435340" cy="4582668"/>
          </a:xfrm>
        </p:spPr>
        <p:txBody>
          <a:bodyPr>
            <a:noAutofit/>
          </a:bodyPr>
          <a:lstStyle/>
          <a:p>
            <a:r>
              <a:rPr lang="hu-HU" sz="3200" dirty="0"/>
              <a:t> </a:t>
            </a:r>
            <a:r>
              <a:rPr lang="en-US" sz="3600" dirty="0"/>
              <a:t>Conflicts</a:t>
            </a:r>
          </a:p>
          <a:p>
            <a:r>
              <a:rPr lang="hu-HU" sz="3600" dirty="0"/>
              <a:t> </a:t>
            </a:r>
            <a:r>
              <a:rPr lang="en-US" sz="3600" dirty="0"/>
              <a:t>Work schedule</a:t>
            </a:r>
          </a:p>
          <a:p>
            <a:r>
              <a:rPr lang="hu-HU" sz="3600" dirty="0"/>
              <a:t> </a:t>
            </a:r>
            <a:r>
              <a:rPr lang="en-US" sz="3600" dirty="0"/>
              <a:t>Uncertainty of employment, job insecurity</a:t>
            </a:r>
          </a:p>
          <a:p>
            <a:r>
              <a:rPr lang="hu-HU" sz="3600" dirty="0"/>
              <a:t> </a:t>
            </a:r>
            <a:r>
              <a:rPr lang="hu-HU" sz="3600" dirty="0" err="1"/>
              <a:t>Poor</a:t>
            </a:r>
            <a:r>
              <a:rPr lang="hu-HU" sz="3600" dirty="0"/>
              <a:t> </a:t>
            </a:r>
            <a:r>
              <a:rPr lang="en-US" sz="3600" dirty="0"/>
              <a:t>organization of work</a:t>
            </a:r>
          </a:p>
          <a:p>
            <a:r>
              <a:rPr lang="hu-HU" sz="3600" dirty="0"/>
              <a:t> </a:t>
            </a:r>
            <a:r>
              <a:rPr lang="en-US" sz="3600" dirty="0"/>
              <a:t>Excessive workloads</a:t>
            </a:r>
          </a:p>
          <a:p>
            <a:r>
              <a:rPr lang="hu-HU" sz="3600" dirty="0"/>
              <a:t> </a:t>
            </a:r>
            <a:r>
              <a:rPr lang="en-US" sz="3600" dirty="0"/>
              <a:t>Ineffective communication</a:t>
            </a:r>
            <a:r>
              <a:rPr lang="hu-HU" sz="3600" dirty="0"/>
              <a:t>, </a:t>
            </a:r>
            <a:r>
              <a:rPr lang="hu-HU" sz="3600" dirty="0" err="1"/>
              <a:t>poor</a:t>
            </a:r>
            <a:r>
              <a:rPr lang="hu-HU" sz="3600" dirty="0"/>
              <a:t> </a:t>
            </a:r>
            <a:r>
              <a:rPr lang="hu-HU" sz="3600" dirty="0" err="1"/>
              <a:t>social</a:t>
            </a:r>
            <a:r>
              <a:rPr lang="hu-HU" sz="3600" dirty="0"/>
              <a:t> context of </a:t>
            </a:r>
            <a:r>
              <a:rPr lang="hu-HU" sz="3600" dirty="0" err="1"/>
              <a:t>work</a:t>
            </a:r>
            <a:endParaRPr lang="en-US" sz="3600" dirty="0"/>
          </a:p>
          <a:p>
            <a:r>
              <a:rPr lang="hu-HU" sz="3600" dirty="0"/>
              <a:t> </a:t>
            </a:r>
            <a:r>
              <a:rPr lang="en-US" sz="3600" dirty="0"/>
              <a:t>Psychological harassment</a:t>
            </a:r>
            <a:endParaRPr lang="hu-HU" sz="3600" dirty="0"/>
          </a:p>
          <a:p>
            <a:endParaRPr lang="hu-HU" sz="2100" dirty="0"/>
          </a:p>
        </p:txBody>
      </p:sp>
    </p:spTree>
    <p:extLst>
      <p:ext uri="{BB962C8B-B14F-4D97-AF65-F5344CB8AC3E}">
        <p14:creationId xmlns:p14="http://schemas.microsoft.com/office/powerpoint/2010/main" val="157065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4456" y="600316"/>
            <a:ext cx="7773338" cy="368217"/>
          </a:xfrm>
        </p:spPr>
        <p:txBody>
          <a:bodyPr/>
          <a:lstStyle/>
          <a:p>
            <a:r>
              <a:rPr lang="hu-HU" sz="4500" dirty="0"/>
              <a:t>Result:</a:t>
            </a:r>
          </a:p>
        </p:txBody>
      </p:sp>
      <p:sp>
        <p:nvSpPr>
          <p:cNvPr id="3" name="Tartalom helye 2"/>
          <p:cNvSpPr>
            <a:spLocks noGrp="1"/>
          </p:cNvSpPr>
          <p:nvPr>
            <p:ph sz="quarter" idx="1"/>
          </p:nvPr>
        </p:nvSpPr>
        <p:spPr>
          <a:xfrm>
            <a:off x="344424" y="1870274"/>
            <a:ext cx="7772870" cy="3997126"/>
          </a:xfrm>
        </p:spPr>
        <p:txBody>
          <a:bodyPr>
            <a:noAutofit/>
          </a:bodyPr>
          <a:lstStyle/>
          <a:p>
            <a:r>
              <a:rPr lang="hu-HU" sz="3600" dirty="0"/>
              <a:t>Workers </a:t>
            </a:r>
            <a:r>
              <a:rPr lang="hu-HU" sz="3600" dirty="0" err="1"/>
              <a:t>suffering</a:t>
            </a:r>
            <a:r>
              <a:rPr lang="hu-HU" sz="3600" dirty="0"/>
              <a:t> </a:t>
            </a:r>
            <a:r>
              <a:rPr lang="hu-HU" sz="3600" dirty="0" err="1"/>
              <a:t>from</a:t>
            </a:r>
            <a:r>
              <a:rPr lang="hu-HU" sz="3600" dirty="0"/>
              <a:t> </a:t>
            </a:r>
            <a:r>
              <a:rPr lang="en-US" sz="3600" dirty="0"/>
              <a:t>negative </a:t>
            </a:r>
            <a:r>
              <a:rPr lang="en-US" sz="3600" i="1" dirty="0"/>
              <a:t>psychological</a:t>
            </a:r>
            <a:r>
              <a:rPr lang="en-US" sz="3600" dirty="0"/>
              <a:t>, </a:t>
            </a:r>
            <a:r>
              <a:rPr lang="en-US" sz="3600" i="1" dirty="0"/>
              <a:t>physical</a:t>
            </a:r>
            <a:r>
              <a:rPr lang="en-US" sz="3600" dirty="0"/>
              <a:t> and </a:t>
            </a:r>
            <a:r>
              <a:rPr lang="en-US" sz="3600" i="1" dirty="0"/>
              <a:t>social</a:t>
            </a:r>
            <a:r>
              <a:rPr lang="en-US" sz="3600" dirty="0"/>
              <a:t> </a:t>
            </a:r>
            <a:r>
              <a:rPr lang="hu-HU" sz="3600" dirty="0" err="1"/>
              <a:t>symptoms</a:t>
            </a:r>
            <a:r>
              <a:rPr lang="hu-HU" sz="3600" dirty="0"/>
              <a:t> </a:t>
            </a:r>
            <a:r>
              <a:rPr lang="hu-HU" sz="3600" dirty="0" err="1"/>
              <a:t>such</a:t>
            </a:r>
            <a:r>
              <a:rPr lang="hu-HU" sz="3600" dirty="0"/>
              <a:t> </a:t>
            </a:r>
            <a:r>
              <a:rPr lang="hu-HU" sz="3600" dirty="0" err="1"/>
              <a:t>as</a:t>
            </a:r>
            <a:endParaRPr lang="hu-HU" sz="3600" dirty="0"/>
          </a:p>
          <a:p>
            <a:pPr lvl="1"/>
            <a:r>
              <a:rPr lang="hu-HU" sz="3600" dirty="0"/>
              <a:t> </a:t>
            </a:r>
            <a:r>
              <a:rPr lang="hu-HU" sz="3600" dirty="0" err="1"/>
              <a:t>depression</a:t>
            </a:r>
            <a:endParaRPr lang="hu-HU" sz="3600" dirty="0"/>
          </a:p>
          <a:p>
            <a:pPr lvl="1"/>
            <a:r>
              <a:rPr lang="hu-HU" sz="3600" dirty="0"/>
              <a:t> </a:t>
            </a:r>
            <a:r>
              <a:rPr lang="hu-HU" sz="3600" dirty="0" err="1"/>
              <a:t>burnout</a:t>
            </a:r>
            <a:endParaRPr lang="hu-HU" sz="3600" dirty="0"/>
          </a:p>
          <a:p>
            <a:pPr lvl="1"/>
            <a:r>
              <a:rPr lang="hu-HU" sz="3600" dirty="0"/>
              <a:t> </a:t>
            </a:r>
            <a:r>
              <a:rPr lang="hu-HU" sz="3600" dirty="0" err="1"/>
              <a:t>prolonged</a:t>
            </a:r>
            <a:r>
              <a:rPr lang="hu-HU" sz="3600" dirty="0"/>
              <a:t> </a:t>
            </a:r>
            <a:r>
              <a:rPr lang="hu-HU" sz="3600" dirty="0" err="1"/>
              <a:t>stress</a:t>
            </a:r>
            <a:endParaRPr lang="hu-HU" sz="3600" dirty="0"/>
          </a:p>
          <a:p>
            <a:pPr lvl="1"/>
            <a:r>
              <a:rPr lang="hu-HU" sz="3600" dirty="0"/>
              <a:t> </a:t>
            </a:r>
            <a:r>
              <a:rPr lang="hu-HU" sz="3600" dirty="0" err="1"/>
              <a:t>cardiovascular</a:t>
            </a:r>
            <a:r>
              <a:rPr lang="hu-HU" sz="3600" dirty="0"/>
              <a:t> </a:t>
            </a:r>
            <a:r>
              <a:rPr lang="hu-HU" sz="3600" dirty="0" err="1"/>
              <a:t>disease</a:t>
            </a:r>
            <a:r>
              <a:rPr lang="hu-HU" sz="3600" dirty="0"/>
              <a:t> </a:t>
            </a:r>
          </a:p>
          <a:p>
            <a:pPr lvl="1"/>
            <a:r>
              <a:rPr lang="hu-HU" sz="3600" dirty="0"/>
              <a:t> </a:t>
            </a:r>
            <a:r>
              <a:rPr lang="hu-HU" sz="3600" dirty="0" err="1"/>
              <a:t>musculoskeletal</a:t>
            </a:r>
            <a:r>
              <a:rPr lang="hu-HU" sz="3600" dirty="0"/>
              <a:t> </a:t>
            </a:r>
            <a:r>
              <a:rPr lang="hu-HU" sz="3600" dirty="0" err="1"/>
              <a:t>problems</a:t>
            </a:r>
            <a:endParaRPr lang="hu-HU" sz="36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962" y="2991805"/>
            <a:ext cx="2521194" cy="3777336"/>
          </a:xfrm>
          <a:prstGeom prst="rect">
            <a:avLst/>
          </a:prstGeom>
        </p:spPr>
      </p:pic>
    </p:spTree>
    <p:extLst>
      <p:ext uri="{BB962C8B-B14F-4D97-AF65-F5344CB8AC3E}">
        <p14:creationId xmlns:p14="http://schemas.microsoft.com/office/powerpoint/2010/main" val="39462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6250" y="2965759"/>
            <a:ext cx="7893670" cy="1647593"/>
          </a:xfrm>
        </p:spPr>
        <p:txBody>
          <a:bodyPr>
            <a:normAutofit fontScale="90000"/>
          </a:bodyPr>
          <a:lstStyle/>
          <a:p>
            <a:pPr algn="ctr"/>
            <a:r>
              <a:rPr lang="hu-HU" sz="5400" dirty="0"/>
              <a:t>H</a:t>
            </a:r>
            <a:r>
              <a:rPr lang="en-US" sz="5400" dirty="0" err="1"/>
              <a:t>alf</a:t>
            </a:r>
            <a:r>
              <a:rPr lang="en-US" sz="5400" dirty="0"/>
              <a:t> of European workers consider stress to be common in their workplace</a:t>
            </a:r>
            <a:r>
              <a:rPr lang="hu-HU" sz="5400" dirty="0"/>
              <a:t>!</a:t>
            </a:r>
            <a:r>
              <a:rPr lang="hu-HU" dirty="0"/>
              <a:t/>
            </a:r>
            <a:br>
              <a:rPr lang="hu-HU" dirty="0"/>
            </a:br>
            <a:endParaRPr lang="hu-HU" dirty="0"/>
          </a:p>
        </p:txBody>
      </p:sp>
    </p:spTree>
    <p:extLst>
      <p:ext uri="{BB962C8B-B14F-4D97-AF65-F5344CB8AC3E}">
        <p14:creationId xmlns:p14="http://schemas.microsoft.com/office/powerpoint/2010/main" val="13274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6344" y="1327359"/>
            <a:ext cx="8677656" cy="2442524"/>
          </a:xfrm>
        </p:spPr>
        <p:txBody>
          <a:bodyPr>
            <a:noAutofit/>
          </a:bodyPr>
          <a:lstStyle/>
          <a:p>
            <a:r>
              <a:rPr lang="en-US" sz="3300" dirty="0"/>
              <a:t>A good psychosocial environment enhances good performance and personal development, as well as workers’ mental and physical well-being.</a:t>
            </a:r>
            <a:endParaRPr lang="hu-HU" sz="3300"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889" y="3769883"/>
            <a:ext cx="4000500" cy="2000250"/>
          </a:xfrm>
          <a:prstGeom prst="rect">
            <a:avLst/>
          </a:prstGeom>
        </p:spPr>
      </p:pic>
    </p:spTree>
    <p:extLst>
      <p:ext uri="{BB962C8B-B14F-4D97-AF65-F5344CB8AC3E}">
        <p14:creationId xmlns:p14="http://schemas.microsoft.com/office/powerpoint/2010/main" val="13635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500" dirty="0" err="1"/>
              <a:t>Managing</a:t>
            </a:r>
            <a:r>
              <a:rPr lang="hu-HU" sz="4500" dirty="0"/>
              <a:t> </a:t>
            </a:r>
            <a:r>
              <a:rPr lang="hu-HU" sz="4500" dirty="0" err="1"/>
              <a:t>stress</a:t>
            </a:r>
            <a:endParaRPr lang="hu-HU" sz="4500" dirty="0"/>
          </a:p>
        </p:txBody>
      </p:sp>
      <p:sp>
        <p:nvSpPr>
          <p:cNvPr id="3" name="Tartalom helye 2"/>
          <p:cNvSpPr>
            <a:spLocks noGrp="1"/>
          </p:cNvSpPr>
          <p:nvPr>
            <p:ph sz="quarter" idx="1"/>
          </p:nvPr>
        </p:nvSpPr>
        <p:spPr>
          <a:xfrm>
            <a:off x="91999" y="2017889"/>
            <a:ext cx="8147360" cy="636122"/>
          </a:xfrm>
        </p:spPr>
        <p:txBody>
          <a:bodyPr/>
          <a:lstStyle/>
          <a:p>
            <a:pPr marL="0" indent="0" algn="ctr">
              <a:buNone/>
            </a:pPr>
            <a:r>
              <a:rPr lang="hu-HU" sz="3600" dirty="0"/>
              <a:t>not </a:t>
            </a:r>
            <a:r>
              <a:rPr lang="hu-HU" sz="3600" dirty="0" err="1"/>
              <a:t>just</a:t>
            </a:r>
            <a:r>
              <a:rPr lang="hu-HU" sz="3600" dirty="0"/>
              <a:t> a </a:t>
            </a:r>
            <a:r>
              <a:rPr lang="hu-HU" sz="3600" dirty="0" err="1"/>
              <a:t>moral</a:t>
            </a:r>
            <a:r>
              <a:rPr lang="hu-HU" sz="3600" dirty="0"/>
              <a:t> </a:t>
            </a:r>
            <a:r>
              <a:rPr lang="hu-HU" sz="3600" dirty="0" err="1"/>
              <a:t>responsibility</a:t>
            </a:r>
            <a:r>
              <a:rPr lang="hu-HU" sz="3600" dirty="0"/>
              <a:t>  </a:t>
            </a:r>
          </a:p>
          <a:p>
            <a:endParaRPr lang="hu-HU" dirty="0"/>
          </a:p>
        </p:txBody>
      </p:sp>
      <p:sp>
        <p:nvSpPr>
          <p:cNvPr id="4" name="Lefelé nyíl 3"/>
          <p:cNvSpPr/>
          <p:nvPr/>
        </p:nvSpPr>
        <p:spPr>
          <a:xfrm>
            <a:off x="3982379" y="2785907"/>
            <a:ext cx="702527" cy="844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318506" y="4201668"/>
            <a:ext cx="8030272" cy="715581"/>
          </a:xfrm>
          <a:prstGeom prst="rect">
            <a:avLst/>
          </a:prstGeom>
          <a:noFill/>
        </p:spPr>
        <p:txBody>
          <a:bodyPr wrap="square" rtlCol="0">
            <a:spAutoFit/>
          </a:bodyPr>
          <a:lstStyle/>
          <a:p>
            <a:pPr algn="ctr"/>
            <a:r>
              <a:rPr lang="hu-HU" sz="4050" dirty="0">
                <a:latin typeface="Times New Roman" panose="02020603050405020304" pitchFamily="18" charset="0"/>
                <a:cs typeface="Times New Roman" panose="02020603050405020304" pitchFamily="18" charset="0"/>
              </a:rPr>
              <a:t>LEGAL OBLIGATION</a:t>
            </a:r>
          </a:p>
        </p:txBody>
      </p:sp>
    </p:spTree>
    <p:extLst>
      <p:ext uri="{BB962C8B-B14F-4D97-AF65-F5344CB8AC3E}">
        <p14:creationId xmlns:p14="http://schemas.microsoft.com/office/powerpoint/2010/main" val="33334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éma2">
  <a:themeElements>
    <a:clrScheme name="2. egyéni séma">
      <a:dk1>
        <a:sysClr val="windowText" lastClr="000000"/>
      </a:dk1>
      <a:lt1>
        <a:sysClr val="window" lastClr="FFFFFF"/>
      </a:lt1>
      <a:dk2>
        <a:srgbClr val="42739C"/>
      </a:dk2>
      <a:lt2>
        <a:srgbClr val="EBDDC3"/>
      </a:lt2>
      <a:accent1>
        <a:srgbClr val="94B6D2"/>
      </a:accent1>
      <a:accent2>
        <a:srgbClr val="27455D"/>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éma2" id="{C80A242F-5C8B-41C5-A7EE-54B4A57D2C9B}" vid="{F93480C8-9A87-453C-993E-535AA78327F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Téma2</Template>
  <TotalTime>1535</TotalTime>
  <Words>3025</Words>
  <Application>Microsoft Office PowerPoint</Application>
  <PresentationFormat>Diavetítés a képernyőre (4:3 oldalarány)</PresentationFormat>
  <Paragraphs>259</Paragraphs>
  <Slides>29</Slides>
  <Notes>23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29</vt:i4>
      </vt:variant>
    </vt:vector>
  </HeadingPairs>
  <TitlesOfParts>
    <vt:vector size="37" baseType="lpstr">
      <vt:lpstr>Arial</vt:lpstr>
      <vt:lpstr>Calibri</vt:lpstr>
      <vt:lpstr>Times New Roman</vt:lpstr>
      <vt:lpstr>Tw Cen MT</vt:lpstr>
      <vt:lpstr>Verdana</vt:lpstr>
      <vt:lpstr>Wingdings</vt:lpstr>
      <vt:lpstr>Wingdings 2</vt:lpstr>
      <vt:lpstr>Téma2</vt:lpstr>
      <vt:lpstr>Work-life balance</vt:lpstr>
      <vt:lpstr>I. Legitimate background of working conditions </vt:lpstr>
      <vt:lpstr>Regulation of working conditions</vt:lpstr>
      <vt:lpstr>Most challenging issues in occupational safety and health: </vt:lpstr>
      <vt:lpstr>Psychosocial risks</vt:lpstr>
      <vt:lpstr>Result:</vt:lpstr>
      <vt:lpstr>Half of European workers consider stress to be common in their workplace! </vt:lpstr>
      <vt:lpstr>A good psychosocial environment enhances good performance and personal development, as well as workers’ mental and physical well-being.</vt:lpstr>
      <vt:lpstr>Managing stress</vt:lpstr>
      <vt:lpstr>European Pact for Mental Health and Well-being recognises the changing demands and increasing pressures in the workplace </vt:lpstr>
      <vt:lpstr>II. Possibilities provided by different sectors</vt:lpstr>
      <vt:lpstr>Industry</vt:lpstr>
      <vt:lpstr>General Electric</vt:lpstr>
      <vt:lpstr>Electrolux</vt:lpstr>
      <vt:lpstr>National Instruments</vt:lpstr>
      <vt:lpstr>Service</vt:lpstr>
      <vt:lpstr>Nokia</vt:lpstr>
      <vt:lpstr>British Telecom</vt:lpstr>
      <vt:lpstr>IT Services</vt:lpstr>
      <vt:lpstr>Vodafone Shared Services</vt:lpstr>
      <vt:lpstr>Financial Sector</vt:lpstr>
      <vt:lpstr>Price Waterhouse Coopers</vt:lpstr>
      <vt:lpstr>Price Waterhouse Coopers</vt:lpstr>
      <vt:lpstr>Public Sector</vt:lpstr>
      <vt:lpstr>Hungarian Parliament</vt:lpstr>
      <vt:lpstr>Court of Debrecen</vt:lpstr>
      <vt:lpstr>III. What does the individual do as to health prevention?</vt:lpstr>
      <vt:lpstr>Conclusion and aspects to consider</vt:lpstr>
      <vt:lpstr>Thank you for your kind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Work-life balance</dc:title>
  <dc:creator>Katona Anna</dc:creator>
  <cp:lastModifiedBy>Muzsnay Zoltanne</cp:lastModifiedBy>
  <cp:revision>84</cp:revision>
  <dcterms:created xsi:type="dcterms:W3CDTF">2016-10-08T18:12:42Z</dcterms:created>
  <dcterms:modified xsi:type="dcterms:W3CDTF">2016-12-02T12:08:42Z</dcterms:modified>
</cp:coreProperties>
</file>